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60" r:id="rId3"/>
    <p:sldId id="261" r:id="rId4"/>
    <p:sldId id="262" r:id="rId5"/>
    <p:sldId id="263" r:id="rId6"/>
    <p:sldId id="264" r:id="rId7"/>
    <p:sldId id="265" r:id="rId8"/>
    <p:sldId id="270" r:id="rId9"/>
    <p:sldId id="271" r:id="rId10"/>
    <p:sldId id="272" r:id="rId11"/>
    <p:sldId id="277" r:id="rId12"/>
    <p:sldId id="274" r:id="rId13"/>
    <p:sldId id="275"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4660"/>
  </p:normalViewPr>
  <p:slideViewPr>
    <p:cSldViewPr>
      <p:cViewPr varScale="1">
        <p:scale>
          <a:sx n="128" d="100"/>
          <a:sy n="128" d="100"/>
        </p:scale>
        <p:origin x="65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9C827041-E3BD-4255-90B5-0A4332CAB491}" type="datetimeFigureOut">
              <a:rPr lang="el-GR" smtClean="0"/>
              <a:pPr/>
              <a:t>7/7/2025</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FC57394-48C1-4096-A86D-4DFCF64A4B0D}" type="slidenum">
              <a:rPr lang="el-GR" smtClean="0"/>
              <a:pPr/>
              <a:t>‹Nº›</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C827041-E3BD-4255-90B5-0A4332CAB491}" type="datetimeFigureOut">
              <a:rPr lang="el-GR" smtClean="0"/>
              <a:pPr/>
              <a:t>7/7/2025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FC57394-48C1-4096-A86D-4DFCF64A4B0D}" type="slidenum">
              <a:rPr lang="el-GR" smtClean="0"/>
              <a:pPr/>
              <a:t>‹Nº›</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5FC57394-48C1-4096-A86D-4DFCF64A4B0D}" type="slidenum">
              <a:rPr lang="el-GR" smtClean="0"/>
              <a:pPr/>
              <a:t>‹Nº›</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C827041-E3BD-4255-90B5-0A4332CAB491}" type="datetimeFigureOut">
              <a:rPr lang="el-GR" smtClean="0"/>
              <a:pPr/>
              <a:t>7/7/2025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9C827041-E3BD-4255-90B5-0A4332CAB491}" type="datetimeFigureOut">
              <a:rPr lang="el-GR" smtClean="0"/>
              <a:pPr/>
              <a:t>7/7/2025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5FC57394-48C1-4096-A86D-4DFCF64A4B0D}" type="slidenum">
              <a:rPr lang="el-GR" smtClean="0"/>
              <a:pPr/>
              <a:t>‹Nº›</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9C827041-E3BD-4255-90B5-0A4332CAB491}" type="datetimeFigureOut">
              <a:rPr lang="el-GR" smtClean="0"/>
              <a:pPr/>
              <a:t>7/7/2025</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FC57394-48C1-4096-A86D-4DFCF64A4B0D}" type="slidenum">
              <a:rPr lang="el-GR" smtClean="0"/>
              <a:pPr/>
              <a:t>‹Nº›</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9C827041-E3BD-4255-90B5-0A4332CAB491}" type="datetimeFigureOut">
              <a:rPr lang="el-GR" smtClean="0"/>
              <a:pPr/>
              <a:t>7/7/2025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FC57394-48C1-4096-A86D-4DFCF64A4B0D}" type="slidenum">
              <a:rPr lang="el-GR" smtClean="0"/>
              <a:pPr/>
              <a:t>‹Nº›</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9C827041-E3BD-4255-90B5-0A4332CAB491}" type="datetimeFigureOut">
              <a:rPr lang="el-GR" smtClean="0"/>
              <a:pPr/>
              <a:t>7/7/2025</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5FC57394-48C1-4096-A86D-4DFCF64A4B0D}" type="slidenum">
              <a:rPr lang="el-GR" smtClean="0"/>
              <a:pPr/>
              <a:t>‹Nº›</a:t>
            </a:fld>
            <a:endParaRPr lang="el-GR"/>
          </a:p>
        </p:txBody>
      </p:sp>
      <p:sp>
        <p:nvSpPr>
          <p:cNvPr id="23" name="22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C827041-E3BD-4255-90B5-0A4332CAB491}" type="datetimeFigureOut">
              <a:rPr lang="el-GR" smtClean="0"/>
              <a:pPr/>
              <a:t>7/7/2025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5FC57394-48C1-4096-A86D-4DFCF64A4B0D}" type="slidenum">
              <a:rPr lang="el-GR" smtClean="0"/>
              <a:pPr/>
              <a:t>‹Nº›</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9C827041-E3BD-4255-90B5-0A4332CAB491}" type="datetimeFigureOut">
              <a:rPr lang="el-GR" smtClean="0"/>
              <a:pPr/>
              <a:t>7/7/2025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5FC57394-48C1-4096-A86D-4DFCF64A4B0D}" type="slidenum">
              <a:rPr lang="el-GR" smtClean="0"/>
              <a:pPr/>
              <a:t>‹Nº›</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FC57394-48C1-4096-A86D-4DFCF64A4B0D}" type="slidenum">
              <a:rPr lang="el-GR" smtClean="0"/>
              <a:pPr/>
              <a:t>‹Nº›</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9C827041-E3BD-4255-90B5-0A4332CAB491}" type="datetimeFigureOut">
              <a:rPr lang="el-GR" smtClean="0"/>
              <a:pPr/>
              <a:t>7/7/2025</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5FC57394-48C1-4096-A86D-4DFCF64A4B0D}" type="slidenum">
              <a:rPr lang="el-GR" smtClean="0"/>
              <a:pPr/>
              <a:t>‹Nº›</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9C827041-E3BD-4255-90B5-0A4332CAB491}" type="datetimeFigureOut">
              <a:rPr lang="el-GR" smtClean="0"/>
              <a:pPr/>
              <a:t>7/7/2025</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C827041-E3BD-4255-90B5-0A4332CAB491}" type="datetimeFigureOut">
              <a:rPr lang="el-GR" smtClean="0"/>
              <a:pPr/>
              <a:t>7/7/2025</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FC57394-48C1-4096-A86D-4DFCF64A4B0D}" type="slidenum">
              <a:rPr lang="el-GR" smtClean="0"/>
              <a:pPr/>
              <a:t>‹Nº›</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www.ascd.org/ascd-express/vol6/615-koppelman.aspx" TargetMode="External"/><Relationship Id="rId3" Type="http://schemas.openxmlformats.org/officeDocument/2006/relationships/hyperlink" Target="http://www.europarl.europa.eu/activities/committees/studies.do?language=en" TargetMode="External"/><Relationship Id="rId7" Type="http://schemas.openxmlformats.org/officeDocument/2006/relationships/hyperlink" Target="https://www.sciencedirect.com/science/article/abs/pii/B9780444634597000105#!" TargetMode="External"/><Relationship Id="rId2" Type="http://schemas.openxmlformats.org/officeDocument/2006/relationships/hyperlink" Target="https://doi.org/10.1111/hic3.12087" TargetMode="External"/><Relationship Id="rId1" Type="http://schemas.openxmlformats.org/officeDocument/2006/relationships/slideLayout" Target="../slideLayouts/slideLayout2.xml"/><Relationship Id="rId6" Type="http://schemas.openxmlformats.org/officeDocument/2006/relationships/hyperlink" Target="http://www.redalyc.org/articulo.oa?id=134525391011" TargetMode="External"/><Relationship Id="rId11" Type="http://schemas.openxmlformats.org/officeDocument/2006/relationships/hyperlink" Target="http://dx.doi.org/10.1080/09766634.2017.1317514" TargetMode="External"/><Relationship Id="rId5" Type="http://schemas.openxmlformats.org/officeDocument/2006/relationships/hyperlink" Target="https://www.coe.int/en/web/common-european-framework-reference-languages" TargetMode="External"/><Relationship Id="rId10" Type="http://schemas.openxmlformats.org/officeDocument/2006/relationships/hyperlink" Target="https://www.researchgate.net/journal/Journal-of-Sociology-and-Social-Anthropology-0976-6634" TargetMode="External"/><Relationship Id="rId4" Type="http://schemas.openxmlformats.org/officeDocument/2006/relationships/hyperlink" Target="https://www.researchgate.net/publication/318430742_Developmental_Model_of_Intercultural_Sensitivity" TargetMode="External"/><Relationship Id="rId9" Type="http://schemas.openxmlformats.org/officeDocument/2006/relationships/hyperlink" Target="https://doi.org/10.1093/acrefore/9780190264093.013.1022"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 Υπότιτλος"/>
          <p:cNvSpPr>
            <a:spLocks noGrp="1"/>
          </p:cNvSpPr>
          <p:nvPr>
            <p:ph type="subTitle" idx="1"/>
          </p:nvPr>
        </p:nvSpPr>
        <p:spPr/>
        <p:txBody>
          <a:bodyPr>
            <a:normAutofit/>
          </a:bodyPr>
          <a:lstStyle/>
          <a:p>
            <a:r>
              <a:rPr lang="en-US" dirty="0">
                <a:cs typeface="Times New Roman" pitchFamily="18" charset="0"/>
              </a:rPr>
              <a:t>SPYRIDOPOULOU CHRYSOULA</a:t>
            </a:r>
          </a:p>
          <a:p>
            <a:r>
              <a:rPr lang="en-US" dirty="0">
                <a:cs typeface="Times New Roman" pitchFamily="18" charset="0"/>
              </a:rPr>
              <a:t>PhD Candidate</a:t>
            </a:r>
          </a:p>
          <a:p>
            <a:r>
              <a:rPr lang="en-US" dirty="0">
                <a:cs typeface="Times New Roman" pitchFamily="18" charset="0"/>
              </a:rPr>
              <a:t>University of Alicante</a:t>
            </a:r>
          </a:p>
          <a:p>
            <a:endParaRPr lang="en-US" dirty="0"/>
          </a:p>
        </p:txBody>
      </p:sp>
      <p:sp>
        <p:nvSpPr>
          <p:cNvPr id="4" name="3 - Θέση αριθμού διαφάνειας"/>
          <p:cNvSpPr>
            <a:spLocks noGrp="1"/>
          </p:cNvSpPr>
          <p:nvPr>
            <p:ph type="sldNum" sz="quarter" idx="12"/>
          </p:nvPr>
        </p:nvSpPr>
        <p:spPr/>
        <p:txBody>
          <a:bodyPr/>
          <a:lstStyle/>
          <a:p>
            <a:pPr>
              <a:defRPr/>
            </a:pPr>
            <a:fld id="{E1D8CD84-EF8A-4F5E-9425-64CC2B51039A}" type="slidenum">
              <a:rPr lang="el-GR"/>
              <a:pPr>
                <a:defRPr/>
              </a:pPr>
              <a:t>1</a:t>
            </a:fld>
            <a:endParaRPr lang="el-GR"/>
          </a:p>
        </p:txBody>
      </p:sp>
      <p:sp>
        <p:nvSpPr>
          <p:cNvPr id="6148" name="1 - Τίτλος"/>
          <p:cNvSpPr>
            <a:spLocks noGrp="1"/>
          </p:cNvSpPr>
          <p:nvPr>
            <p:ph type="ctrTitle"/>
          </p:nvPr>
        </p:nvSpPr>
        <p:spPr>
          <a:xfrm>
            <a:off x="457200" y="1506538"/>
            <a:ext cx="8229600" cy="1470025"/>
          </a:xfrm>
        </p:spPr>
        <p:txBody>
          <a:bodyPr>
            <a:noAutofit/>
          </a:bodyPr>
          <a:lstStyle/>
          <a:p>
            <a:pPr algn="ctr"/>
            <a:r>
              <a:rPr lang="en-US" sz="3200" dirty="0">
                <a:latin typeface="+mn-lt"/>
              </a:rPr>
              <a:t>Towards Investigating Intercultural Awareness Practices in Greek schools</a:t>
            </a:r>
            <a:endParaRPr lang="el-GR" sz="3200" dirty="0">
              <a:latin typeface="+mn-lt"/>
            </a:endParaRPr>
          </a:p>
        </p:txBody>
      </p:sp>
      <p:sp>
        <p:nvSpPr>
          <p:cNvPr id="6149" name="Rectangle 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algn="ctr"/>
            <a:r>
              <a:rPr lang="en-US" sz="1600" i="1">
                <a:latin typeface="Times New Roman" pitchFamily="18" charset="0"/>
                <a:ea typeface="Calibri" pitchFamily="34" charset="0"/>
                <a:cs typeface="Times New Roman" pitchFamily="18" charset="0"/>
              </a:rPr>
              <a:t>INTERCULTURAL AND HISTORICAL TRANSFERS IN THE MEDITERRANEAN MEDIEVAL EUROPE</a:t>
            </a:r>
            <a:endParaRPr lang="en-US">
              <a:ea typeface="Calibri" pitchFamily="34" charset="0"/>
            </a:endParaRPr>
          </a:p>
        </p:txBody>
      </p:sp>
    </p:spTree>
  </p:cSld>
  <p:clrMapOvr>
    <a:masterClrMapping/>
  </p:clrMapOvr>
  <p:transition advClick="0" advTm="10000"/>
  <p:extLst>
    <p:ext uri="{E180D4A7-C9FB-4DFB-919C-405C955672EB}">
      <p14:showEvtLst xmlns:p14="http://schemas.microsoft.com/office/powerpoint/2010/main">
        <p14:playEvt time="679" objId="8"/>
        <p14:triggerEvt type="onClick" time="679" objId="8"/>
        <p14:stopEvt time="23177" objId="8"/>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COUNCIL OF EUROPE GOALS</a:t>
            </a:r>
            <a:endParaRPr lang="el-GR" dirty="0"/>
          </a:p>
        </p:txBody>
      </p:sp>
      <p:sp>
        <p:nvSpPr>
          <p:cNvPr id="3" name="2 - Θέση περιεχομένου"/>
          <p:cNvSpPr>
            <a:spLocks noGrp="1"/>
          </p:cNvSpPr>
          <p:nvPr>
            <p:ph sz="quarter" idx="1"/>
          </p:nvPr>
        </p:nvSpPr>
        <p:spPr/>
        <p:txBody>
          <a:bodyPr>
            <a:normAutofit lnSpcReduction="10000"/>
          </a:bodyPr>
          <a:lstStyle/>
          <a:p>
            <a:r>
              <a:rPr lang="en-US" dirty="0"/>
              <a:t>Furthermore, the idea of intercultural and multicultural education around Europe has been advocated mainly by the Council of Europe policy documents and European institutions like UNESCO. Learning to live together is a key idea promoted around the European educational landscape as the ultimate goal of intercultural education (INTERACT Website, 2007). Still, </a:t>
            </a:r>
            <a:r>
              <a:rPr lang="en-US" dirty="0" err="1"/>
              <a:t>moulding</a:t>
            </a:r>
            <a:r>
              <a:rPr lang="en-US" dirty="0"/>
              <a:t> citizens as respectful, participative and socially responsible individuals who know their rights and accept their obligations is the main objective of multicultural education (Tome et al, 2014).</a:t>
            </a:r>
            <a:endParaRPr lang="el-GR" dirty="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p:txBody>
          <a:bodyPr/>
          <a:lstStyle/>
          <a:p>
            <a:r>
              <a:rPr lang="en-US"/>
              <a:t>Expected research result</a:t>
            </a:r>
            <a:endParaRPr lang="el-GR"/>
          </a:p>
        </p:txBody>
      </p:sp>
      <p:sp>
        <p:nvSpPr>
          <p:cNvPr id="4" name="3 - Θέση αριθμού διαφάνειας"/>
          <p:cNvSpPr>
            <a:spLocks noGrp="1"/>
          </p:cNvSpPr>
          <p:nvPr>
            <p:ph type="sldNum" sz="quarter" idx="12"/>
          </p:nvPr>
        </p:nvSpPr>
        <p:spPr/>
        <p:txBody>
          <a:bodyPr/>
          <a:lstStyle/>
          <a:p>
            <a:pPr>
              <a:defRPr/>
            </a:pPr>
            <a:fld id="{BCA908B7-FA0B-4107-A3E2-BF47BC6BCAA6}" type="slidenum">
              <a:rPr lang="el-GR"/>
              <a:pPr>
                <a:defRPr/>
              </a:pPr>
              <a:t>11</a:t>
            </a:fld>
            <a:endParaRPr lang="el-GR"/>
          </a:p>
        </p:txBody>
      </p:sp>
      <p:sp>
        <p:nvSpPr>
          <p:cNvPr id="15364" name="2 - Θέση περιεχομένου"/>
          <p:cNvSpPr>
            <a:spLocks noGrp="1"/>
          </p:cNvSpPr>
          <p:nvPr>
            <p:ph sz="quarter" idx="1"/>
          </p:nvPr>
        </p:nvSpPr>
        <p:spPr/>
        <p:txBody>
          <a:bodyPr/>
          <a:lstStyle/>
          <a:p>
            <a:pPr algn="just"/>
            <a:r>
              <a:rPr lang="en-US" dirty="0">
                <a:cs typeface="Times New Roman" pitchFamily="18" charset="0"/>
              </a:rPr>
              <a:t>The researcher aspires to end up with concrete answers to such an interesting educational topic concerning Intercultural Education in Greece so as to pave new ways for the future of Education. It is expected that Greek teachers will prove quite ‘deficient’ in the application of intercultural practices, thus suggestions are going to be made as to how the educational reality can ameliorate.</a:t>
            </a:r>
            <a:endParaRPr lang="el-GR" dirty="0">
              <a:cs typeface="Times New Roman" pitchFamily="18" charset="0"/>
            </a:endParaRPr>
          </a:p>
          <a:p>
            <a:pPr algn="just"/>
            <a:endParaRPr lang="el-GR" dirty="0">
              <a:latin typeface="Times New Roman" pitchFamily="18" charset="0"/>
              <a:cs typeface="Times New Roman" pitchFamily="18" charset="0"/>
            </a:endParaRPr>
          </a:p>
        </p:txBody>
      </p:sp>
    </p:spTree>
  </p:cSld>
  <p:clrMapOvr>
    <a:masterClrMapping/>
  </p:clrMapOvr>
  <p:transition advClick="0" advTm="10000"/>
  <p:extLst>
    <p:ext uri="{E180D4A7-C9FB-4DFB-919C-405C955672EB}">
      <p14:showEvtLst xmlns:p14="http://schemas.microsoft.com/office/powerpoint/2010/main">
        <p14:playEvt time="866" objId="6"/>
        <p14:triggerEvt type="onClick" time="866" objId="6"/>
        <p14:stopEvt time="16251" objId="6"/>
      </p14:showEvtLst>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 Τίτλος"/>
          <p:cNvSpPr>
            <a:spLocks noGrp="1"/>
          </p:cNvSpPr>
          <p:nvPr>
            <p:ph type="title"/>
          </p:nvPr>
        </p:nvSpPr>
        <p:spPr>
          <a:xfrm>
            <a:off x="457200" y="642918"/>
            <a:ext cx="8229600" cy="785818"/>
          </a:xfrm>
        </p:spPr>
        <p:txBody>
          <a:bodyPr>
            <a:normAutofit/>
          </a:bodyPr>
          <a:lstStyle/>
          <a:p>
            <a:r>
              <a:rPr lang="en-US" sz="3200" dirty="0">
                <a:latin typeface="+mn-lt"/>
              </a:rPr>
              <a:t>REFERENCES</a:t>
            </a:r>
            <a:endParaRPr lang="el-GR" sz="3200" dirty="0">
              <a:latin typeface="+mn-lt"/>
            </a:endParaRPr>
          </a:p>
        </p:txBody>
      </p:sp>
      <p:sp>
        <p:nvSpPr>
          <p:cNvPr id="4" name="3 - Θέση αριθμού διαφάνειας"/>
          <p:cNvSpPr>
            <a:spLocks noGrp="1"/>
          </p:cNvSpPr>
          <p:nvPr>
            <p:ph type="sldNum" sz="quarter" idx="12"/>
          </p:nvPr>
        </p:nvSpPr>
        <p:spPr>
          <a:xfrm>
            <a:off x="4361688" y="1026372"/>
            <a:ext cx="457200" cy="441325"/>
          </a:xfrm>
        </p:spPr>
        <p:txBody>
          <a:bodyPr/>
          <a:lstStyle/>
          <a:p>
            <a:pPr>
              <a:defRPr/>
            </a:pPr>
            <a:fld id="{61710149-F6BB-42A2-AC6C-ED058CE6CD70}" type="slidenum">
              <a:rPr lang="el-GR"/>
              <a:pPr>
                <a:defRPr/>
              </a:pPr>
              <a:t>12</a:t>
            </a:fld>
            <a:endParaRPr lang="el-GR" dirty="0"/>
          </a:p>
        </p:txBody>
      </p:sp>
      <p:sp>
        <p:nvSpPr>
          <p:cNvPr id="3" name="2 - Θέση περιεχομένου"/>
          <p:cNvSpPr>
            <a:spLocks noGrp="1"/>
          </p:cNvSpPr>
          <p:nvPr>
            <p:ph sz="quarter" idx="1"/>
          </p:nvPr>
        </p:nvSpPr>
        <p:spPr>
          <a:xfrm>
            <a:off x="457200" y="1428736"/>
            <a:ext cx="8686800" cy="5429264"/>
          </a:xfrm>
        </p:spPr>
        <p:txBody>
          <a:bodyPr>
            <a:normAutofit fontScale="25000" lnSpcReduction="20000"/>
          </a:bodyPr>
          <a:lstStyle/>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Adam, T. (2013).</a:t>
            </a:r>
            <a:r>
              <a:rPr lang="en-US" sz="3200" b="1" dirty="0">
                <a:latin typeface="Times New Roman" pitchFamily="18" charset="0"/>
                <a:cs typeface="Times New Roman" pitchFamily="18" charset="0"/>
              </a:rPr>
              <a:t> </a:t>
            </a:r>
            <a:r>
              <a:rPr lang="en-US" sz="3200" dirty="0">
                <a:latin typeface="Times New Roman" pitchFamily="18" charset="0"/>
                <a:cs typeface="Times New Roman" pitchFamily="18" charset="0"/>
              </a:rPr>
              <a:t>New Ways to Write the History of Western Europe and the United States: The Concept of Intercultural Transfer.  </a:t>
            </a:r>
            <a:r>
              <a:rPr lang="en-US" sz="3200" i="1" dirty="0">
                <a:latin typeface="Times New Roman" pitchFamily="18" charset="0"/>
                <a:cs typeface="Times New Roman" pitchFamily="18" charset="0"/>
              </a:rPr>
              <a:t>History Compass, 11(10), </a:t>
            </a:r>
            <a:r>
              <a:rPr lang="en-US" sz="3200" dirty="0">
                <a:latin typeface="Times New Roman" pitchFamily="18" charset="0"/>
                <a:cs typeface="Times New Roman" pitchFamily="18" charset="0"/>
              </a:rPr>
              <a:t>880-892. </a:t>
            </a:r>
            <a:r>
              <a:rPr lang="en-US" sz="3200" u="sng" dirty="0">
                <a:latin typeface="Times New Roman" pitchFamily="18" charset="0"/>
                <a:cs typeface="Times New Roman" pitchFamily="18" charset="0"/>
                <a:hlinkClick r:id="rId2"/>
              </a:rPr>
              <a:t>https://doi.org/10.1111/hic3.12087</a:t>
            </a:r>
            <a:endParaRPr lang="el-GR" sz="3200" b="1"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a:latin typeface="Times New Roman" pitchFamily="18" charset="0"/>
                <a:cs typeface="Times New Roman" pitchFamily="18" charset="0"/>
              </a:rPr>
              <a:t>Agüero</a:t>
            </a:r>
            <a:r>
              <a:rPr lang="en-US" sz="3200" dirty="0">
                <a:latin typeface="Times New Roman" pitchFamily="18" charset="0"/>
                <a:cs typeface="Times New Roman" pitchFamily="18" charset="0"/>
              </a:rPr>
              <a:t>, M. F., </a:t>
            </a:r>
            <a:r>
              <a:rPr lang="en-US" sz="3200" dirty="0" err="1">
                <a:latin typeface="Times New Roman" pitchFamily="18" charset="0"/>
                <a:cs typeface="Times New Roman" pitchFamily="18" charset="0"/>
              </a:rPr>
              <a:t>Cedeño</a:t>
            </a:r>
            <a:r>
              <a:rPr lang="en-US" sz="3200" dirty="0">
                <a:latin typeface="Times New Roman" pitchFamily="18" charset="0"/>
                <a:cs typeface="Times New Roman" pitchFamily="18" charset="0"/>
              </a:rPr>
              <a:t>, C.C. (2019). </a:t>
            </a:r>
            <a:r>
              <a:rPr lang="en-US" sz="3200" dirty="0" err="1">
                <a:latin typeface="Times New Roman" pitchFamily="18" charset="0"/>
                <a:cs typeface="Times New Roman" pitchFamily="18" charset="0"/>
              </a:rPr>
              <a:t>Interculturality</a:t>
            </a:r>
            <a:r>
              <a:rPr lang="en-US" sz="3200" dirty="0">
                <a:latin typeface="Times New Roman" pitchFamily="18" charset="0"/>
                <a:cs typeface="Times New Roman" pitchFamily="18" charset="0"/>
              </a:rPr>
              <a:t> in the Language Class-Teachers’ Intercultural Practices in Ecuador, </a:t>
            </a:r>
            <a:r>
              <a:rPr lang="en-US" sz="3200" i="1" dirty="0">
                <a:latin typeface="Times New Roman" pitchFamily="18" charset="0"/>
                <a:cs typeface="Times New Roman" pitchFamily="18" charset="0"/>
              </a:rPr>
              <a:t>RELC Journal</a:t>
            </a:r>
            <a:r>
              <a:rPr lang="en-US" sz="3200" dirty="0">
                <a:latin typeface="Times New Roman" pitchFamily="18" charset="0"/>
                <a:cs typeface="Times New Roman" pitchFamily="18" charset="0"/>
              </a:rPr>
              <a:t>, </a:t>
            </a:r>
            <a:r>
              <a:rPr lang="en-US" sz="3200" i="1" dirty="0">
                <a:latin typeface="Times New Roman" pitchFamily="18" charset="0"/>
                <a:cs typeface="Times New Roman" pitchFamily="18" charset="0"/>
              </a:rPr>
              <a:t>50(1),</a:t>
            </a:r>
            <a:r>
              <a:rPr lang="en-US" sz="3200" dirty="0">
                <a:latin typeface="Times New Roman" pitchFamily="18" charset="0"/>
                <a:cs typeface="Times New Roman" pitchFamily="18" charset="0"/>
              </a:rPr>
              <a:t> 164–178.</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a:latin typeface="Times New Roman" pitchFamily="18" charset="0"/>
                <a:cs typeface="Times New Roman" pitchFamily="18" charset="0"/>
              </a:rPr>
              <a:t>Allemann-Ghionda</a:t>
            </a:r>
            <a:r>
              <a:rPr lang="en-US" sz="3200" dirty="0">
                <a:latin typeface="Times New Roman" pitchFamily="18" charset="0"/>
                <a:cs typeface="Times New Roman" pitchFamily="18" charset="0"/>
              </a:rPr>
              <a:t>, C. (2008). </a:t>
            </a:r>
            <a:r>
              <a:rPr lang="en-US" sz="3200" i="1" dirty="0">
                <a:latin typeface="Times New Roman" pitchFamily="18" charset="0"/>
                <a:cs typeface="Times New Roman" pitchFamily="18" charset="0"/>
              </a:rPr>
              <a:t>Intercultural Education in Schools</a:t>
            </a:r>
            <a:r>
              <a:rPr lang="en-US" sz="3200" dirty="0">
                <a:latin typeface="Times New Roman" pitchFamily="18" charset="0"/>
                <a:cs typeface="Times New Roman" pitchFamily="18" charset="0"/>
              </a:rPr>
              <a:t>. Paper presented at University of Cologne, Deloitte Consulting, Brussels. Retrieved from </a:t>
            </a:r>
            <a:r>
              <a:rPr lang="en-US" sz="3200" u="sng" dirty="0">
                <a:latin typeface="Times New Roman" pitchFamily="18" charset="0"/>
                <a:cs typeface="Times New Roman" pitchFamily="18" charset="0"/>
                <a:hlinkClick r:id="rId3"/>
              </a:rPr>
              <a:t>http://www.europarl.europa.eu/activities/committees/studies.do?language=en</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a:latin typeface="Times New Roman" pitchFamily="18" charset="0"/>
                <a:cs typeface="Times New Roman" pitchFamily="18" charset="0"/>
              </a:rPr>
              <a:t>Angelides</a:t>
            </a:r>
            <a:r>
              <a:rPr lang="en-US" sz="3200" dirty="0">
                <a:latin typeface="Times New Roman" pitchFamily="18" charset="0"/>
                <a:cs typeface="Times New Roman" pitchFamily="18" charset="0"/>
              </a:rPr>
              <a:t>, P. (2010). The efficacy of small internal networks for improving schools. </a:t>
            </a:r>
            <a:r>
              <a:rPr lang="en-US" sz="3200" i="1" dirty="0">
                <a:latin typeface="Times New Roman" pitchFamily="18" charset="0"/>
                <a:cs typeface="Times New Roman" pitchFamily="18" charset="0"/>
              </a:rPr>
              <a:t>School Leadership, 30 (5),</a:t>
            </a:r>
            <a:r>
              <a:rPr lang="en-US" sz="3200" dirty="0">
                <a:latin typeface="Times New Roman" pitchFamily="18" charset="0"/>
                <a:cs typeface="Times New Roman" pitchFamily="18" charset="0"/>
              </a:rPr>
              <a:t> 451-467.</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Baker, W. (2011). Intercultural awareness: modeling an understanding of cultures in intercultural communication through English as a lingua franca. </a:t>
            </a:r>
            <a:r>
              <a:rPr lang="en-US" sz="3200" i="1" dirty="0">
                <a:latin typeface="Times New Roman" pitchFamily="18" charset="0"/>
                <a:cs typeface="Times New Roman" pitchFamily="18" charset="0"/>
              </a:rPr>
              <a:t>Language and Intercultural Communication, 11(3)</a:t>
            </a:r>
            <a:r>
              <a:rPr lang="en-US" sz="3200" dirty="0">
                <a:latin typeface="Times New Roman" pitchFamily="18" charset="0"/>
                <a:cs typeface="Times New Roman" pitchFamily="18" charset="0"/>
              </a:rPr>
              <a:t>, 197-214.</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Banks, J. A. &amp; McGee Banks, C. A. (</a:t>
            </a:r>
            <a:r>
              <a:rPr lang="en-US" sz="3200" dirty="0" err="1">
                <a:latin typeface="Times New Roman" pitchFamily="18" charset="0"/>
                <a:cs typeface="Times New Roman" pitchFamily="18" charset="0"/>
              </a:rPr>
              <a:t>Eds</a:t>
            </a:r>
            <a:r>
              <a:rPr lang="en-US" sz="3200" dirty="0">
                <a:latin typeface="Times New Roman" pitchFamily="18" charset="0"/>
                <a:cs typeface="Times New Roman" pitchFamily="18" charset="0"/>
              </a:rPr>
              <a:t>). (2009). </a:t>
            </a:r>
            <a:r>
              <a:rPr lang="en-US" sz="3200" i="1" dirty="0">
                <a:latin typeface="Times New Roman" pitchFamily="18" charset="0"/>
                <a:cs typeface="Times New Roman" pitchFamily="18" charset="0"/>
              </a:rPr>
              <a:t>Multicultural education: Issues and perspectives.</a:t>
            </a:r>
            <a:r>
              <a:rPr lang="en-US" sz="3200" dirty="0">
                <a:latin typeface="Times New Roman" pitchFamily="18" charset="0"/>
                <a:cs typeface="Times New Roman" pitchFamily="18" charset="0"/>
              </a:rPr>
              <a:t> Needham Heights: Wiley.</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a:latin typeface="Times New Roman" pitchFamily="18" charset="0"/>
                <a:cs typeface="Times New Roman" pitchFamily="18" charset="0"/>
              </a:rPr>
              <a:t>Baranova</a:t>
            </a:r>
            <a:r>
              <a:rPr lang="en-US" sz="3200" dirty="0">
                <a:latin typeface="Times New Roman" pitchFamily="18" charset="0"/>
                <a:cs typeface="Times New Roman" pitchFamily="18" charset="0"/>
              </a:rPr>
              <a:t>, T., </a:t>
            </a:r>
            <a:r>
              <a:rPr lang="en-US" sz="3200" dirty="0" err="1">
                <a:latin typeface="Times New Roman" pitchFamily="18" charset="0"/>
                <a:cs typeface="Times New Roman" pitchFamily="18" charset="0"/>
              </a:rPr>
              <a:t>Kobicheva</a:t>
            </a:r>
            <a:r>
              <a:rPr lang="en-US" sz="3200" dirty="0">
                <a:latin typeface="Times New Roman" pitchFamily="18" charset="0"/>
                <a:cs typeface="Times New Roman" pitchFamily="18" charset="0"/>
              </a:rPr>
              <a:t> &amp; </a:t>
            </a:r>
            <a:r>
              <a:rPr lang="en-US" sz="3200" dirty="0" err="1">
                <a:latin typeface="Times New Roman" pitchFamily="18" charset="0"/>
                <a:cs typeface="Times New Roman" pitchFamily="18" charset="0"/>
              </a:rPr>
              <a:t>Tokareva</a:t>
            </a:r>
            <a:r>
              <a:rPr lang="en-US" sz="3200" dirty="0">
                <a:latin typeface="Times New Roman" pitchFamily="18" charset="0"/>
                <a:cs typeface="Times New Roman" pitchFamily="18" charset="0"/>
              </a:rPr>
              <a:t>, E. (2020). </a:t>
            </a:r>
            <a:r>
              <a:rPr lang="en-US" sz="3200" i="1" dirty="0">
                <a:latin typeface="Times New Roman" pitchFamily="18" charset="0"/>
                <a:cs typeface="Times New Roman" pitchFamily="18" charset="0"/>
              </a:rPr>
              <a:t>The impact of Erasmus program on intercultural communication skills of students. </a:t>
            </a:r>
            <a:r>
              <a:rPr lang="en-US" sz="3200" dirty="0">
                <a:latin typeface="Times New Roman" pitchFamily="18" charset="0"/>
                <a:cs typeface="Times New Roman" pitchFamily="18" charset="0"/>
              </a:rPr>
              <a:t>E3S Web of Conferences 164, 12013.  https://doi.org/10.1051/e3sconf</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Bennett, M. J. (2009). Cultivating Intercultural Competence. In K. Darla &amp; K. </a:t>
            </a:r>
            <a:r>
              <a:rPr lang="en-US" sz="3200" dirty="0" err="1">
                <a:latin typeface="Times New Roman" pitchFamily="18" charset="0"/>
                <a:cs typeface="Times New Roman" pitchFamily="18" charset="0"/>
              </a:rPr>
              <a:t>Deardorff</a:t>
            </a:r>
            <a:r>
              <a:rPr lang="en-US" sz="3200" dirty="0">
                <a:latin typeface="Times New Roman" pitchFamily="18" charset="0"/>
                <a:cs typeface="Times New Roman" pitchFamily="18" charset="0"/>
              </a:rPr>
              <a:t> (Eds.), </a:t>
            </a:r>
            <a:r>
              <a:rPr lang="en-US" sz="3200" i="1" dirty="0">
                <a:latin typeface="Times New Roman" pitchFamily="18" charset="0"/>
                <a:cs typeface="Times New Roman" pitchFamily="18" charset="0"/>
              </a:rPr>
              <a:t>The Sage Handbook of Intercultural Competence</a:t>
            </a:r>
            <a:r>
              <a:rPr lang="en-US" sz="3200" dirty="0">
                <a:latin typeface="Times New Roman" pitchFamily="18" charset="0"/>
                <a:cs typeface="Times New Roman" pitchFamily="18" charset="0"/>
              </a:rPr>
              <a:t> (ed., pp. 127-34). Thousand Oaks, CA: Sage.</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Bennett, M. J. (2017). </a:t>
            </a:r>
            <a:r>
              <a:rPr lang="en-US" sz="3200" b="1" dirty="0">
                <a:latin typeface="Times New Roman" pitchFamily="18" charset="0"/>
                <a:cs typeface="Times New Roman" pitchFamily="18" charset="0"/>
                <a:hlinkClick r:id="rId4"/>
              </a:rPr>
              <a:t>Development model of intercultural sensitivity</a:t>
            </a:r>
            <a:r>
              <a:rPr lang="en-US" sz="3200" dirty="0">
                <a:latin typeface="Times New Roman" pitchFamily="18" charset="0"/>
                <a:cs typeface="Times New Roman" pitchFamily="18" charset="0"/>
              </a:rPr>
              <a:t>. In Kim, Y. (Ed.), </a:t>
            </a:r>
            <a:r>
              <a:rPr lang="en-US" sz="3200" i="1" dirty="0">
                <a:latin typeface="Times New Roman" pitchFamily="18" charset="0"/>
                <a:cs typeface="Times New Roman" pitchFamily="18" charset="0"/>
              </a:rPr>
              <a:t>International Encyclopedia of Intercultural Communication</a:t>
            </a:r>
            <a:r>
              <a:rPr lang="en-US" sz="3200" dirty="0">
                <a:latin typeface="Times New Roman" pitchFamily="18" charset="0"/>
                <a:cs typeface="Times New Roman" pitchFamily="18" charset="0"/>
              </a:rPr>
              <a:t>. Hoboken, NJ: John Wiley &amp; Sons</a:t>
            </a:r>
          </a:p>
          <a:p>
            <a:pPr marL="274320" indent="-274320" fontAlgn="auto">
              <a:spcBef>
                <a:spcPts val="580"/>
              </a:spcBef>
              <a:spcAft>
                <a:spcPts val="0"/>
              </a:spcAft>
              <a:buFont typeface="Wingdings 2"/>
              <a:buNone/>
              <a:defRPr/>
            </a:pPr>
            <a:r>
              <a:rPr lang="en-US" sz="3200" dirty="0" err="1">
                <a:latin typeface="Times New Roman" pitchFamily="18" charset="0"/>
                <a:cs typeface="Times New Roman" pitchFamily="18" charset="0"/>
              </a:rPr>
              <a:t>Byram</a:t>
            </a:r>
            <a:r>
              <a:rPr lang="en-US" sz="3200" dirty="0">
                <a:latin typeface="Times New Roman" pitchFamily="18" charset="0"/>
                <a:cs typeface="Times New Roman" pitchFamily="18" charset="0"/>
              </a:rPr>
              <a:t>, M. (2012). ‘Awareness and (critical) language awareness-relationships, comparisons and contrasts.’ </a:t>
            </a:r>
            <a:r>
              <a:rPr lang="en-US" sz="3200" i="1" dirty="0">
                <a:latin typeface="Times New Roman" pitchFamily="18" charset="0"/>
                <a:cs typeface="Times New Roman" pitchFamily="18" charset="0"/>
              </a:rPr>
              <a:t>Language Awareness</a:t>
            </a:r>
            <a:r>
              <a:rPr lang="en-US" sz="3200" dirty="0">
                <a:latin typeface="Times New Roman" pitchFamily="18" charset="0"/>
                <a:cs typeface="Times New Roman" pitchFamily="18" charset="0"/>
              </a:rPr>
              <a:t>, </a:t>
            </a:r>
            <a:r>
              <a:rPr lang="en-US" sz="3200" i="1" dirty="0">
                <a:latin typeface="Times New Roman" pitchFamily="18" charset="0"/>
                <a:cs typeface="Times New Roman" pitchFamily="18" charset="0"/>
              </a:rPr>
              <a:t>21 (1),</a:t>
            </a:r>
            <a:r>
              <a:rPr lang="en-US" sz="3200" dirty="0">
                <a:latin typeface="Times New Roman" pitchFamily="18" charset="0"/>
                <a:cs typeface="Times New Roman" pitchFamily="18" charset="0"/>
              </a:rPr>
              <a:t> 5-13.  </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Common European Framework of Reference for Languages (CEFR). (2001). Retrieved from </a:t>
            </a:r>
            <a:r>
              <a:rPr lang="en-US" sz="3200" u="sng" dirty="0">
                <a:latin typeface="Times New Roman" pitchFamily="18" charset="0"/>
                <a:cs typeface="Times New Roman" pitchFamily="18" charset="0"/>
                <a:hlinkClick r:id="rId5"/>
              </a:rPr>
              <a:t>https://www.coe.int/en/web/common-european-framework-reference-languages</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Chen, G. M., </a:t>
            </a:r>
            <a:r>
              <a:rPr lang="en-US" sz="3200" dirty="0" err="1">
                <a:latin typeface="Times New Roman" pitchFamily="18" charset="0"/>
                <a:cs typeface="Times New Roman" pitchFamily="18" charset="0"/>
              </a:rPr>
              <a:t>Starosta</a:t>
            </a:r>
            <a:r>
              <a:rPr lang="en-US" sz="3200" dirty="0">
                <a:latin typeface="Times New Roman" pitchFamily="18" charset="0"/>
                <a:cs typeface="Times New Roman" pitchFamily="18" charset="0"/>
              </a:rPr>
              <a:t>, W. J. (2000). The development and validation of the intercultural communication sensitivity scale. </a:t>
            </a:r>
            <a:r>
              <a:rPr lang="en-US" sz="3200" i="1" dirty="0">
                <a:latin typeface="Times New Roman" pitchFamily="18" charset="0"/>
                <a:cs typeface="Times New Roman" pitchFamily="18" charset="0"/>
              </a:rPr>
              <a:t>Human Communication</a:t>
            </a:r>
            <a:r>
              <a:rPr lang="en-US" sz="3200" dirty="0">
                <a:latin typeface="Times New Roman" pitchFamily="18" charset="0"/>
                <a:cs typeface="Times New Roman" pitchFamily="18" charset="0"/>
              </a:rPr>
              <a:t>, </a:t>
            </a:r>
            <a:r>
              <a:rPr lang="en-US" sz="3200" i="1" dirty="0">
                <a:latin typeface="Times New Roman" pitchFamily="18" charset="0"/>
                <a:cs typeface="Times New Roman" pitchFamily="18" charset="0"/>
              </a:rPr>
              <a:t>3,</a:t>
            </a:r>
            <a:r>
              <a:rPr lang="en-US" sz="3200" dirty="0">
                <a:latin typeface="Times New Roman" pitchFamily="18" charset="0"/>
                <a:cs typeface="Times New Roman" pitchFamily="18" charset="0"/>
              </a:rPr>
              <a:t> 1-15.</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Chen, C.-T., Kyle, D. W., &amp; McIntyre, E. (2008). Helping teachers work effectively with English language learners and their Families. </a:t>
            </a:r>
            <a:r>
              <a:rPr lang="en-US" sz="3200" i="1" dirty="0">
                <a:latin typeface="Times New Roman" pitchFamily="18" charset="0"/>
                <a:cs typeface="Times New Roman" pitchFamily="18" charset="0"/>
              </a:rPr>
              <a:t>The School Community Journal, 18(1),</a:t>
            </a:r>
            <a:r>
              <a:rPr lang="en-US" sz="3200" dirty="0">
                <a:latin typeface="Times New Roman" pitchFamily="18" charset="0"/>
                <a:cs typeface="Times New Roman" pitchFamily="18" charset="0"/>
              </a:rPr>
              <a:t> 7-20.</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a:latin typeface="Times New Roman" pitchFamily="18" charset="0"/>
                <a:cs typeface="Times New Roman" pitchFamily="18" charset="0"/>
              </a:rPr>
              <a:t>Clouet</a:t>
            </a:r>
            <a:r>
              <a:rPr lang="en-US" sz="3200" dirty="0">
                <a:latin typeface="Times New Roman" pitchFamily="18" charset="0"/>
                <a:cs typeface="Times New Roman" pitchFamily="18" charset="0"/>
              </a:rPr>
              <a:t>, R. (2012). ‘Studying the role of intercultural competence in language teaching in upper secondary education in the Canary Islands, Spain’. </a:t>
            </a:r>
            <a:r>
              <a:rPr lang="en-US" sz="3200" i="1" dirty="0" err="1">
                <a:latin typeface="Times New Roman" pitchFamily="18" charset="0"/>
                <a:cs typeface="Times New Roman" pitchFamily="18" charset="0"/>
              </a:rPr>
              <a:t>Onomazein</a:t>
            </a:r>
            <a:r>
              <a:rPr lang="en-US" sz="3200" dirty="0">
                <a:latin typeface="Times New Roman" pitchFamily="18" charset="0"/>
                <a:cs typeface="Times New Roman" pitchFamily="18" charset="0"/>
              </a:rPr>
              <a:t>, </a:t>
            </a:r>
            <a:r>
              <a:rPr lang="en-US" sz="3200" i="1" dirty="0">
                <a:latin typeface="Times New Roman" pitchFamily="18" charset="0"/>
                <a:cs typeface="Times New Roman" pitchFamily="18" charset="0"/>
              </a:rPr>
              <a:t>26/2</a:t>
            </a:r>
            <a:r>
              <a:rPr lang="en-US" sz="3200" dirty="0">
                <a:latin typeface="Times New Roman" pitchFamily="18" charset="0"/>
                <a:cs typeface="Times New Roman" pitchFamily="18" charset="0"/>
              </a:rPr>
              <a:t> (December), at </a:t>
            </a:r>
            <a:r>
              <a:rPr lang="en-US" sz="3200" u="sng" dirty="0">
                <a:latin typeface="Times New Roman" pitchFamily="18" charset="0"/>
                <a:cs typeface="Times New Roman" pitchFamily="18" charset="0"/>
                <a:hlinkClick r:id="rId6"/>
              </a:rPr>
              <a:t>http://www.redalyc.org/articulo.oa?id=134525391011</a:t>
            </a:r>
            <a:r>
              <a:rPr lang="en-US" sz="3200" dirty="0">
                <a:latin typeface="Times New Roman" pitchFamily="18" charset="0"/>
                <a:cs typeface="Times New Roman" pitchFamily="18" charset="0"/>
              </a:rPr>
              <a:t>, accessed 24 September 2014.</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Colbert, J.A., Brown, R.S., </a:t>
            </a:r>
            <a:r>
              <a:rPr lang="en-US" sz="3200" dirty="0" err="1">
                <a:latin typeface="Times New Roman" pitchFamily="18" charset="0"/>
                <a:cs typeface="Times New Roman" pitchFamily="18" charset="0"/>
              </a:rPr>
              <a:t>Choi</a:t>
            </a:r>
            <a:r>
              <a:rPr lang="en-US" sz="3200" dirty="0">
                <a:latin typeface="Times New Roman" pitchFamily="18" charset="0"/>
                <a:cs typeface="Times New Roman" pitchFamily="18" charset="0"/>
              </a:rPr>
              <a:t>, S. &amp; Thomas, S. (2008). An investigation of the impacts of teacher-driven professional development on pedagogy and student learning. </a:t>
            </a:r>
            <a:r>
              <a:rPr lang="en-US" sz="3200" i="1" dirty="0">
                <a:latin typeface="Times New Roman" pitchFamily="18" charset="0"/>
                <a:cs typeface="Times New Roman" pitchFamily="18" charset="0"/>
              </a:rPr>
              <a:t>Teacher Education Quarterly, 35 (2),</a:t>
            </a:r>
            <a:r>
              <a:rPr lang="en-US" sz="3200" dirty="0">
                <a:latin typeface="Times New Roman" pitchFamily="18" charset="0"/>
                <a:cs typeface="Times New Roman" pitchFamily="18" charset="0"/>
              </a:rPr>
              <a:t> 135–54.</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Dale, R. &amp; Robertson, S. (</a:t>
            </a:r>
            <a:r>
              <a:rPr lang="en-US" sz="3200" dirty="0" err="1">
                <a:latin typeface="Times New Roman" pitchFamily="18" charset="0"/>
                <a:cs typeface="Times New Roman" pitchFamily="18" charset="0"/>
              </a:rPr>
              <a:t>Eds</a:t>
            </a:r>
            <a:r>
              <a:rPr lang="en-US" sz="3200" dirty="0">
                <a:latin typeface="Times New Roman" pitchFamily="18" charset="0"/>
                <a:cs typeface="Times New Roman" pitchFamily="18" charset="0"/>
              </a:rPr>
              <a:t>). (2009). </a:t>
            </a:r>
            <a:r>
              <a:rPr lang="en-US" sz="3200" i="1" dirty="0" err="1">
                <a:latin typeface="Times New Roman" pitchFamily="18" charset="0"/>
                <a:cs typeface="Times New Roman" pitchFamily="18" charset="0"/>
              </a:rPr>
              <a:t>Globalisation</a:t>
            </a:r>
            <a:r>
              <a:rPr lang="en-US" sz="3200" i="1" dirty="0">
                <a:latin typeface="Times New Roman" pitchFamily="18" charset="0"/>
                <a:cs typeface="Times New Roman" pitchFamily="18" charset="0"/>
              </a:rPr>
              <a:t> and </a:t>
            </a:r>
            <a:r>
              <a:rPr lang="en-US" sz="3200" i="1" dirty="0" err="1">
                <a:latin typeface="Times New Roman" pitchFamily="18" charset="0"/>
                <a:cs typeface="Times New Roman" pitchFamily="18" charset="0"/>
              </a:rPr>
              <a:t>Europeanisation</a:t>
            </a:r>
            <a:r>
              <a:rPr lang="en-US" sz="3200" i="1" dirty="0">
                <a:latin typeface="Times New Roman" pitchFamily="18" charset="0"/>
                <a:cs typeface="Times New Roman" pitchFamily="18" charset="0"/>
              </a:rPr>
              <a:t> in education. </a:t>
            </a:r>
            <a:r>
              <a:rPr lang="en-US" sz="3200" dirty="0">
                <a:latin typeface="Times New Roman" pitchFamily="18" charset="0"/>
                <a:cs typeface="Times New Roman" pitchFamily="18" charset="0"/>
              </a:rPr>
              <a:t>Oxford: Symposium Books.</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a:latin typeface="Times New Roman" pitchFamily="18" charset="0"/>
                <a:cs typeface="Times New Roman" pitchFamily="18" charset="0"/>
              </a:rPr>
              <a:t>Damanakis</a:t>
            </a:r>
            <a:r>
              <a:rPr lang="en-US" sz="3200" dirty="0">
                <a:latin typeface="Times New Roman" pitchFamily="18" charset="0"/>
                <a:cs typeface="Times New Roman" pitchFamily="18" charset="0"/>
              </a:rPr>
              <a:t>, M. (2005). </a:t>
            </a:r>
            <a:r>
              <a:rPr lang="en-US" sz="3200" i="1" dirty="0">
                <a:latin typeface="Times New Roman" pitchFamily="18" charset="0"/>
                <a:cs typeface="Times New Roman" pitchFamily="18" charset="0"/>
              </a:rPr>
              <a:t>European and intercultural dimension in Greek education. European Educational Research Journal, 4 (1),</a:t>
            </a:r>
            <a:r>
              <a:rPr lang="en-US" sz="3200" dirty="0">
                <a:latin typeface="Times New Roman" pitchFamily="18" charset="0"/>
                <a:cs typeface="Times New Roman" pitchFamily="18" charset="0"/>
              </a:rPr>
              <a:t> 79-88.</a:t>
            </a:r>
          </a:p>
          <a:p>
            <a:pPr marL="274320" indent="-274320" fontAlgn="auto">
              <a:spcBef>
                <a:spcPts val="580"/>
              </a:spcBef>
              <a:spcAft>
                <a:spcPts val="0"/>
              </a:spcAft>
              <a:buFont typeface="Wingdings 2"/>
              <a:buNone/>
              <a:defRPr/>
            </a:pPr>
            <a:r>
              <a:rPr lang="en-US" sz="3200" dirty="0" err="1">
                <a:latin typeface="Times New Roman" pitchFamily="18" charset="0"/>
                <a:cs typeface="Times New Roman" pitchFamily="18" charset="0"/>
              </a:rPr>
              <a:t>Faas</a:t>
            </a:r>
            <a:r>
              <a:rPr lang="en-US" sz="3200" dirty="0">
                <a:latin typeface="Times New Roman" pitchFamily="18" charset="0"/>
                <a:cs typeface="Times New Roman" pitchFamily="18" charset="0"/>
              </a:rPr>
              <a:t>, D. (2010). </a:t>
            </a:r>
            <a:r>
              <a:rPr lang="en-US" sz="3200" i="1" dirty="0">
                <a:latin typeface="Times New Roman" pitchFamily="18" charset="0"/>
                <a:cs typeface="Times New Roman" pitchFamily="18" charset="0"/>
              </a:rPr>
              <a:t>Negotiating political identities: Multiethnic schools and youth in Europe</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Farnham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Ashgate</a:t>
            </a:r>
            <a:r>
              <a:rPr lang="en-US" sz="3200" dirty="0">
                <a:latin typeface="Times New Roman" pitchFamily="18" charset="0"/>
                <a:cs typeface="Times New Roman" pitchFamily="18" charset="0"/>
              </a:rPr>
              <a:t>.</a:t>
            </a:r>
          </a:p>
          <a:p>
            <a:pPr marL="274320" indent="-274320" fontAlgn="auto">
              <a:spcBef>
                <a:spcPts val="580"/>
              </a:spcBef>
              <a:spcAft>
                <a:spcPts val="0"/>
              </a:spcAft>
              <a:buFont typeface="Wingdings 2"/>
              <a:buNone/>
              <a:defRPr/>
            </a:pPr>
            <a:r>
              <a:rPr lang="en-US" sz="3200" dirty="0" err="1">
                <a:latin typeface="Times New Roman" pitchFamily="18" charset="0"/>
                <a:cs typeface="Times New Roman" pitchFamily="18" charset="0"/>
                <a:hlinkClick r:id="rId7"/>
              </a:rPr>
              <a:t>Glewwe</a:t>
            </a:r>
            <a:r>
              <a:rPr lang="en-US" sz="3200" dirty="0">
                <a:latin typeface="Times New Roman" pitchFamily="18" charset="0"/>
                <a:cs typeface="Times New Roman" pitchFamily="18" charset="0"/>
                <a:hlinkClick r:id="rId7"/>
              </a:rPr>
              <a:t>, P. &amp; </a:t>
            </a:r>
            <a:r>
              <a:rPr lang="en-US" sz="3200" dirty="0" err="1">
                <a:latin typeface="Times New Roman" pitchFamily="18" charset="0"/>
                <a:cs typeface="Times New Roman" pitchFamily="18" charset="0"/>
                <a:hlinkClick r:id="rId7"/>
              </a:rPr>
              <a:t>Muralidharan</a:t>
            </a:r>
            <a:r>
              <a:rPr lang="en-US" sz="3200" dirty="0">
                <a:latin typeface="Times New Roman" pitchFamily="18" charset="0"/>
                <a:cs typeface="Times New Roman" pitchFamily="18" charset="0"/>
              </a:rPr>
              <a:t>, K. (2016). Improving Education Outcomes in Developing Countries: Evidence, Knowledge Gaps, and Policy Implications. </a:t>
            </a:r>
            <a:r>
              <a:rPr lang="en-US" sz="3200" i="1" dirty="0">
                <a:latin typeface="Times New Roman" pitchFamily="18" charset="0"/>
                <a:cs typeface="Times New Roman" pitchFamily="18" charset="0"/>
              </a:rPr>
              <a:t>Handbook of the Economics of Education, (5),</a:t>
            </a:r>
            <a:r>
              <a:rPr lang="en-US" sz="3200" dirty="0">
                <a:latin typeface="Times New Roman" pitchFamily="18" charset="0"/>
                <a:cs typeface="Times New Roman" pitchFamily="18" charset="0"/>
              </a:rPr>
              <a:t> 653-743.</a:t>
            </a:r>
            <a:endParaRPr lang="el-GR" sz="3200" b="1"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Koppelman</a:t>
            </a:r>
            <a:r>
              <a:rPr lang="en-US" sz="3200" dirty="0">
                <a:latin typeface="Times New Roman" pitchFamily="18" charset="0"/>
                <a:cs typeface="Times New Roman" pitchFamily="18" charset="0"/>
              </a:rPr>
              <a:t>, K. (2011). </a:t>
            </a:r>
            <a:r>
              <a:rPr lang="en-US" sz="3200" i="1" dirty="0">
                <a:latin typeface="Times New Roman" pitchFamily="18" charset="0"/>
                <a:cs typeface="Times New Roman" pitchFamily="18" charset="0"/>
                <a:hlinkClick r:id="rId8"/>
              </a:rPr>
              <a:t>The great  diversity  debate:  Embracing  pluralism  in  school  and society.</a:t>
            </a:r>
            <a:r>
              <a:rPr lang="en-US" sz="3200" dirty="0">
                <a:latin typeface="Times New Roman" pitchFamily="18" charset="0"/>
                <a:cs typeface="Times New Roman" pitchFamily="18" charset="0"/>
                <a:hlinkClick r:id="rId8"/>
              </a:rPr>
              <a:t> Teachers College Press.</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a:latin typeface="Times New Roman" pitchFamily="18" charset="0"/>
                <a:cs typeface="Times New Roman" pitchFamily="18" charset="0"/>
              </a:rPr>
              <a:t>Korber</a:t>
            </a:r>
            <a:r>
              <a:rPr lang="en-US" sz="3200" dirty="0">
                <a:latin typeface="Times New Roman" pitchFamily="18" charset="0"/>
                <a:cs typeface="Times New Roman" pitchFamily="18" charset="0"/>
              </a:rPr>
              <a:t>, A. (2017). </a:t>
            </a:r>
            <a:r>
              <a:rPr lang="en-US" sz="3200" i="1" dirty="0">
                <a:latin typeface="Times New Roman" pitchFamily="18" charset="0"/>
                <a:cs typeface="Times New Roman" pitchFamily="18" charset="0"/>
              </a:rPr>
              <a:t>Intercultural Learning in History Education.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Münster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Waxmann</a:t>
            </a:r>
            <a:r>
              <a:rPr lang="en-US" sz="3200" dirty="0">
                <a:latin typeface="Times New Roman" pitchFamily="18" charset="0"/>
                <a:cs typeface="Times New Roman" pitchFamily="18" charset="0"/>
              </a:rPr>
              <a:t>.</a:t>
            </a:r>
            <a:endParaRPr lang="el-GR" sz="3200" b="1"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Lutfiyya</a:t>
            </a:r>
            <a:r>
              <a:rPr lang="en-US" sz="3200" dirty="0">
                <a:latin typeface="Times New Roman" pitchFamily="18" charset="0"/>
                <a:cs typeface="Times New Roman" pitchFamily="18" charset="0"/>
              </a:rPr>
              <a:t>, Z., M. (2020).</a:t>
            </a:r>
            <a:r>
              <a:rPr lang="en-US" sz="3200" i="1" dirty="0">
                <a:latin typeface="Times New Roman" pitchFamily="18" charset="0"/>
                <a:cs typeface="Times New Roman" pitchFamily="18" charset="0"/>
              </a:rPr>
              <a:t> Inclusive Societies. </a:t>
            </a:r>
            <a:r>
              <a:rPr lang="en-US" sz="3200" dirty="0">
                <a:latin typeface="Times New Roman" pitchFamily="18" charset="0"/>
                <a:cs typeface="Times New Roman" pitchFamily="18" charset="0"/>
              </a:rPr>
              <a:t>Oxford: Oxford University Press. </a:t>
            </a:r>
            <a:r>
              <a:rPr lang="en-US" sz="3200" dirty="0">
                <a:latin typeface="Times New Roman" pitchFamily="18" charset="0"/>
                <a:cs typeface="Times New Roman" pitchFamily="18" charset="0"/>
                <a:hlinkClick r:id="rId9"/>
              </a:rPr>
              <a:t>https://doi.org/10.1093/acrefore/9780190264093.013.1022</a:t>
            </a:r>
            <a:endParaRPr lang="en-US"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a:latin typeface="Times New Roman" pitchFamily="18" charset="0"/>
                <a:cs typeface="Times New Roman" pitchFamily="18" charset="0"/>
              </a:rPr>
              <a:t>Maniatis</a:t>
            </a:r>
            <a:r>
              <a:rPr lang="en-US" sz="3200" dirty="0">
                <a:latin typeface="Times New Roman" pitchFamily="18" charset="0"/>
                <a:cs typeface="Times New Roman" pitchFamily="18" charset="0"/>
              </a:rPr>
              <a:t>, P. (2014). Critical Intercultural Education Necessities and Prerequisites for its development in Greece. </a:t>
            </a:r>
            <a:r>
              <a:rPr lang="en-US" sz="3200" i="1" dirty="0">
                <a:latin typeface="Times New Roman" pitchFamily="18" charset="0"/>
                <a:cs typeface="Times New Roman" pitchFamily="18" charset="0"/>
              </a:rPr>
              <a:t>Journal for Critical Education Policy Studies, 10 (1),</a:t>
            </a:r>
            <a:r>
              <a:rPr lang="en-US" sz="3200" dirty="0">
                <a:latin typeface="Times New Roman" pitchFamily="18" charset="0"/>
                <a:cs typeface="Times New Roman" pitchFamily="18" charset="0"/>
              </a:rPr>
              <a:t> 156-167.</a:t>
            </a:r>
          </a:p>
          <a:p>
            <a:pPr marL="274320" indent="-274320" fontAlgn="auto">
              <a:spcBef>
                <a:spcPts val="580"/>
              </a:spcBef>
              <a:spcAft>
                <a:spcPts val="0"/>
              </a:spcAft>
              <a:buFont typeface="Wingdings 2"/>
              <a:buNone/>
              <a:defRPr/>
            </a:pPr>
            <a:r>
              <a:rPr lang="en-US" sz="3200" dirty="0" err="1">
                <a:latin typeface="Times New Roman" pitchFamily="18" charset="0"/>
                <a:cs typeface="Times New Roman" pitchFamily="18" charset="0"/>
              </a:rPr>
              <a:t>Mokias</a:t>
            </a:r>
            <a:r>
              <a:rPr lang="en-US" sz="3200" dirty="0">
                <a:latin typeface="Times New Roman" pitchFamily="18" charset="0"/>
                <a:cs typeface="Times New Roman" pitchFamily="18" charset="0"/>
              </a:rPr>
              <a:t>, A. J. (2019). Comparative approach of educational policy of Greece to intercultural education with other European countries. </a:t>
            </a:r>
            <a:r>
              <a:rPr lang="en-US" sz="3200" i="1" dirty="0">
                <a:latin typeface="Times New Roman" pitchFamily="18" charset="0"/>
                <a:cs typeface="Times New Roman" pitchFamily="18" charset="0"/>
              </a:rPr>
              <a:t>Journal of Contemporary Education, Theory &amp; Research, 3 (1),</a:t>
            </a:r>
            <a:r>
              <a:rPr lang="en-US" sz="3200" dirty="0">
                <a:latin typeface="Times New Roman" pitchFamily="18" charset="0"/>
                <a:cs typeface="Times New Roman" pitchFamily="18" charset="0"/>
              </a:rPr>
              <a:t> 21-24.</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Mutekwe</a:t>
            </a:r>
            <a:r>
              <a:rPr lang="en-US" sz="3200" dirty="0">
                <a:latin typeface="Times New Roman" pitchFamily="18" charset="0"/>
                <a:cs typeface="Times New Roman" pitchFamily="18" charset="0"/>
              </a:rPr>
              <a:t>, E. (2017). Interrogating the dialectical relationship between society and the school curriculum: an educational sociology perspective. </a:t>
            </a:r>
            <a:r>
              <a:rPr lang="en-US" sz="3200" i="1" u="sng" dirty="0">
                <a:latin typeface="Times New Roman" pitchFamily="18" charset="0"/>
                <a:cs typeface="Times New Roman" pitchFamily="18" charset="0"/>
                <a:hlinkClick r:id="rId10"/>
              </a:rPr>
              <a:t>Journal of Sociology and Social Anthropology</a:t>
            </a:r>
            <a:r>
              <a:rPr lang="en-US" sz="3200" i="1" dirty="0">
                <a:latin typeface="Times New Roman" pitchFamily="18" charset="0"/>
                <a:cs typeface="Times New Roman" pitchFamily="18" charset="0"/>
              </a:rPr>
              <a:t>, 8(2)</a:t>
            </a:r>
            <a:r>
              <a:rPr lang="en-US" sz="3200" dirty="0">
                <a:latin typeface="Times New Roman" pitchFamily="18" charset="0"/>
                <a:cs typeface="Times New Roman" pitchFamily="18" charset="0"/>
              </a:rPr>
              <a:t>, 89-97.</a:t>
            </a:r>
            <a:endParaRPr lang="el-GR" sz="3200" b="1"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DOI:</a:t>
            </a:r>
            <a:r>
              <a:rPr lang="en-US" sz="3200" u="sng" dirty="0">
                <a:latin typeface="Times New Roman" pitchFamily="18" charset="0"/>
                <a:cs typeface="Times New Roman" pitchFamily="18" charset="0"/>
                <a:hlinkClick r:id="rId11"/>
              </a:rPr>
              <a:t>10.1080/09766634.2017.1317514</a:t>
            </a:r>
            <a:endParaRPr lang="en-US" sz="3200" u="sng"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err="1">
                <a:latin typeface="Times New Roman" pitchFamily="18" charset="0"/>
                <a:cs typeface="Times New Roman" pitchFamily="18" charset="0"/>
              </a:rPr>
              <a:t>Palaiologou</a:t>
            </a:r>
            <a:r>
              <a:rPr lang="en-US" sz="3200" dirty="0">
                <a:latin typeface="Times New Roman" pitchFamily="18" charset="0"/>
                <a:cs typeface="Times New Roman" pitchFamily="18" charset="0"/>
              </a:rPr>
              <a:t>, N. &amp; </a:t>
            </a:r>
            <a:r>
              <a:rPr lang="en-US" sz="3200" dirty="0" err="1">
                <a:latin typeface="Times New Roman" pitchFamily="18" charset="0"/>
                <a:cs typeface="Times New Roman" pitchFamily="18" charset="0"/>
              </a:rPr>
              <a:t>Faas</a:t>
            </a:r>
            <a:r>
              <a:rPr lang="en-US" sz="3200" dirty="0">
                <a:latin typeface="Times New Roman" pitchFamily="18" charset="0"/>
                <a:cs typeface="Times New Roman" pitchFamily="18" charset="0"/>
              </a:rPr>
              <a:t>, D. (2012). How ‘intercultural’ is education in Greece? Insights from policymakers and educators. </a:t>
            </a:r>
            <a:r>
              <a:rPr lang="en-US" sz="3200" i="1" dirty="0">
                <a:latin typeface="Times New Roman" pitchFamily="18" charset="0"/>
                <a:cs typeface="Times New Roman" pitchFamily="18" charset="0"/>
              </a:rPr>
              <a:t>Journal of Comparative and International Education, 42(4),</a:t>
            </a:r>
            <a:r>
              <a:rPr lang="en-US" sz="3200" dirty="0">
                <a:latin typeface="Times New Roman" pitchFamily="18" charset="0"/>
                <a:cs typeface="Times New Roman" pitchFamily="18" charset="0"/>
              </a:rPr>
              <a:t> 563-584</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r>
              <a:rPr lang="en-US" sz="3200" dirty="0">
                <a:latin typeface="Times New Roman" pitchFamily="18" charset="0"/>
                <a:cs typeface="Times New Roman" pitchFamily="18" charset="0"/>
              </a:rPr>
              <a:t>Ziegler, G. (2013). ‘Multilingualism and the language education landscape: challenges for teacher training in Europe.’ </a:t>
            </a:r>
            <a:r>
              <a:rPr lang="en-US" sz="3200" i="1" dirty="0">
                <a:latin typeface="Times New Roman" pitchFamily="18" charset="0"/>
                <a:cs typeface="Times New Roman" pitchFamily="18" charset="0"/>
              </a:rPr>
              <a:t>Multilingual Education</a:t>
            </a:r>
            <a:r>
              <a:rPr lang="en-US" sz="3200" dirty="0">
                <a:latin typeface="Times New Roman" pitchFamily="18" charset="0"/>
                <a:cs typeface="Times New Roman" pitchFamily="18" charset="0"/>
              </a:rPr>
              <a:t>, 3/1: 1-23.  </a:t>
            </a: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endParaRPr lang="el-GR" sz="3200"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endParaRPr lang="el-GR" sz="1000" dirty="0"/>
          </a:p>
          <a:p>
            <a:pPr marL="274320" indent="-274320" fontAlgn="auto">
              <a:spcBef>
                <a:spcPts val="580"/>
              </a:spcBef>
              <a:spcAft>
                <a:spcPts val="0"/>
              </a:spcAft>
              <a:buFont typeface="Wingdings 2"/>
              <a:buNone/>
              <a:defRPr/>
            </a:pPr>
            <a:endParaRPr lang="el-GR" sz="1000" dirty="0"/>
          </a:p>
          <a:p>
            <a:pPr marL="274320" indent="-274320" fontAlgn="auto">
              <a:spcBef>
                <a:spcPts val="580"/>
              </a:spcBef>
              <a:spcAft>
                <a:spcPts val="0"/>
              </a:spcAft>
              <a:buFont typeface="Wingdings 2"/>
              <a:buNone/>
              <a:defRPr/>
            </a:pPr>
            <a:endParaRPr lang="el-GR" sz="800" b="1" dirty="0"/>
          </a:p>
          <a:p>
            <a:pPr marL="274320" indent="-274320" fontAlgn="auto">
              <a:spcBef>
                <a:spcPts val="580"/>
              </a:spcBef>
              <a:spcAft>
                <a:spcPts val="0"/>
              </a:spcAft>
              <a:buFont typeface="Wingdings 2"/>
              <a:buChar char=""/>
              <a:defRPr/>
            </a:pPr>
            <a:endParaRPr lang="en-US" sz="800" dirty="0"/>
          </a:p>
        </p:txBody>
      </p:sp>
    </p:spTree>
  </p:cSld>
  <p:clrMapOvr>
    <a:masterClrMapping/>
  </p:clrMapOvr>
  <p:transition advClick="0" advTm="10000"/>
  <p:extLst>
    <p:ext uri="{E180D4A7-C9FB-4DFB-919C-405C955672EB}">
      <p14:showEvtLst xmlns:p14="http://schemas.microsoft.com/office/powerpoint/2010/main">
        <p14:playEvt time="542" objId="6"/>
        <p14:triggerEvt type="onClick" time="542" objId="6"/>
        <p14:stopEvt time="9034" objId="6"/>
      </p14:showEvtLst>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lstStyle/>
          <a:p>
            <a:r>
              <a:rPr lang="en-US" dirty="0"/>
              <a:t>THANK YOU FOR YOUR ATTENTION!</a:t>
            </a:r>
            <a:endParaRPr lang="el-GR" dirty="0"/>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fontAlgn="auto">
              <a:spcAft>
                <a:spcPts val="0"/>
              </a:spcAft>
              <a:defRPr/>
            </a:pPr>
            <a:r>
              <a:rPr lang="en-US" sz="2800" dirty="0">
                <a:latin typeface="+mn-lt"/>
              </a:rPr>
              <a:t>PURPOSE &amp; OBJECT OF RESEARCH/ORIGINAL HYPOTHESIS</a:t>
            </a:r>
            <a:endParaRPr lang="el-GR" sz="2800" dirty="0">
              <a:latin typeface="+mn-lt"/>
            </a:endParaRPr>
          </a:p>
        </p:txBody>
      </p:sp>
      <p:sp>
        <p:nvSpPr>
          <p:cNvPr id="4" name="3 - Θέση αριθμού διαφάνειας"/>
          <p:cNvSpPr>
            <a:spLocks noGrp="1"/>
          </p:cNvSpPr>
          <p:nvPr>
            <p:ph type="sldNum" sz="quarter" idx="12"/>
          </p:nvPr>
        </p:nvSpPr>
        <p:spPr/>
        <p:txBody>
          <a:bodyPr>
            <a:normAutofit/>
          </a:bodyPr>
          <a:lstStyle/>
          <a:p>
            <a:pPr>
              <a:defRPr/>
            </a:pPr>
            <a:fld id="{60B28B03-F25D-4340-BF67-C32B8619FD62}" type="slidenum">
              <a:rPr lang="el-GR"/>
              <a:pPr>
                <a:defRPr/>
              </a:pPr>
              <a:t>2</a:t>
            </a:fld>
            <a:endParaRPr lang="el-GR"/>
          </a:p>
        </p:txBody>
      </p:sp>
      <p:sp>
        <p:nvSpPr>
          <p:cNvPr id="3" name="2 - Θέση περιεχομένου"/>
          <p:cNvSpPr>
            <a:spLocks noGrp="1"/>
          </p:cNvSpPr>
          <p:nvPr>
            <p:ph sz="quarter" idx="1"/>
          </p:nvPr>
        </p:nvSpPr>
        <p:spPr/>
        <p:txBody>
          <a:bodyPr>
            <a:normAutofit fontScale="55000" lnSpcReduction="20000"/>
          </a:bodyPr>
          <a:lstStyle/>
          <a:p>
            <a:pPr marL="274320" indent="-274320" fontAlgn="auto">
              <a:spcBef>
                <a:spcPts val="580"/>
              </a:spcBef>
              <a:spcAft>
                <a:spcPts val="0"/>
              </a:spcAft>
              <a:buFont typeface="Wingdings 2"/>
              <a:buNone/>
              <a:defRPr/>
            </a:pPr>
            <a:r>
              <a:rPr lang="en-US" dirty="0"/>
              <a:t>-</a:t>
            </a:r>
            <a:r>
              <a:rPr lang="en-US" dirty="0">
                <a:cs typeface="Times New Roman" pitchFamily="18" charset="0"/>
              </a:rPr>
              <a:t>Intercultural Education</a:t>
            </a:r>
            <a:r>
              <a:rPr lang="el-GR" dirty="0">
                <a:cs typeface="Times New Roman" pitchFamily="18" charset="0"/>
              </a:rPr>
              <a:t>: </a:t>
            </a:r>
            <a:r>
              <a:rPr lang="en-US" dirty="0">
                <a:cs typeface="Times New Roman" pitchFamily="18" charset="0"/>
              </a:rPr>
              <a:t>long-debated issue in variable educational contexts around Europe</a:t>
            </a:r>
          </a:p>
          <a:p>
            <a:pPr marL="274320" indent="-274320" fontAlgn="auto">
              <a:spcBef>
                <a:spcPts val="580"/>
              </a:spcBef>
              <a:spcAft>
                <a:spcPts val="0"/>
              </a:spcAft>
              <a:buFont typeface="Wingdings 2"/>
              <a:buNone/>
              <a:defRPr/>
            </a:pPr>
            <a:r>
              <a:rPr lang="en-US" dirty="0">
                <a:cs typeface="Times New Roman" pitchFamily="18" charset="0"/>
              </a:rPr>
              <a:t>-Purpose of research</a:t>
            </a:r>
            <a:r>
              <a:rPr lang="el-GR" dirty="0">
                <a:cs typeface="Times New Roman" pitchFamily="18" charset="0"/>
              </a:rPr>
              <a:t>: </a:t>
            </a:r>
            <a:r>
              <a:rPr lang="en-US" dirty="0">
                <a:cs typeface="Times New Roman" pitchFamily="18" charset="0"/>
              </a:rPr>
              <a:t>Investigation of Greek Teacher’s Intercultural Awareness Practices in class</a:t>
            </a:r>
          </a:p>
          <a:p>
            <a:pPr marL="274320" indent="-274320" fontAlgn="auto">
              <a:spcBef>
                <a:spcPts val="580"/>
              </a:spcBef>
              <a:spcAft>
                <a:spcPts val="0"/>
              </a:spcAft>
              <a:buFont typeface="Wingdings 2"/>
              <a:buNone/>
              <a:defRPr/>
            </a:pPr>
            <a:endParaRPr lang="en-US" dirty="0">
              <a:cs typeface="Times New Roman" pitchFamily="18" charset="0"/>
            </a:endParaRPr>
          </a:p>
          <a:p>
            <a:pPr marL="274320" indent="-274320" fontAlgn="auto">
              <a:spcBef>
                <a:spcPts val="580"/>
              </a:spcBef>
              <a:spcAft>
                <a:spcPts val="0"/>
              </a:spcAft>
              <a:buFont typeface="Wingdings 2"/>
              <a:buChar char=""/>
              <a:defRPr/>
            </a:pPr>
            <a:r>
              <a:rPr lang="en-US" dirty="0">
                <a:cs typeface="Times New Roman" pitchFamily="18" charset="0"/>
              </a:rPr>
              <a:t>To what extent is the Greek State School Curriculum supportive for Intercultural Teaching?</a:t>
            </a:r>
          </a:p>
          <a:p>
            <a:pPr marL="274320" indent="-274320" fontAlgn="auto">
              <a:spcBef>
                <a:spcPts val="580"/>
              </a:spcBef>
              <a:spcAft>
                <a:spcPts val="0"/>
              </a:spcAft>
              <a:buFont typeface="Wingdings 2"/>
              <a:buChar char=""/>
              <a:defRPr/>
            </a:pPr>
            <a:r>
              <a:rPr lang="en-US" dirty="0">
                <a:cs typeface="Times New Roman" pitchFamily="18" charset="0"/>
              </a:rPr>
              <a:t>Are Greek teachers adequately trained to apply Intercultural Practices in class?</a:t>
            </a:r>
          </a:p>
          <a:p>
            <a:pPr marL="274320" indent="-274320" fontAlgn="auto">
              <a:spcBef>
                <a:spcPts val="580"/>
              </a:spcBef>
              <a:spcAft>
                <a:spcPts val="0"/>
              </a:spcAft>
              <a:buFont typeface="Wingdings 2"/>
              <a:buChar char=""/>
              <a:defRPr/>
            </a:pPr>
            <a:r>
              <a:rPr lang="en-US" dirty="0">
                <a:cs typeface="Times New Roman" pitchFamily="18" charset="0"/>
              </a:rPr>
              <a:t>Are Greek teachers open-minded enough to instill Intercultural Knowledge to their students?</a:t>
            </a:r>
          </a:p>
          <a:p>
            <a:pPr marL="274320" indent="-274320" fontAlgn="auto">
              <a:spcBef>
                <a:spcPts val="580"/>
              </a:spcBef>
              <a:spcAft>
                <a:spcPts val="0"/>
              </a:spcAft>
              <a:buFont typeface="Wingdings 2"/>
              <a:buChar char=""/>
              <a:defRPr/>
            </a:pPr>
            <a:r>
              <a:rPr lang="en-US" dirty="0">
                <a:cs typeface="Times New Roman" pitchFamily="18" charset="0"/>
              </a:rPr>
              <a:t>To what extent are Greek teachers </a:t>
            </a:r>
            <a:r>
              <a:rPr lang="en-US" dirty="0" err="1">
                <a:cs typeface="Times New Roman" pitchFamily="18" charset="0"/>
              </a:rPr>
              <a:t>Interculturally</a:t>
            </a:r>
            <a:r>
              <a:rPr lang="en-US" dirty="0">
                <a:cs typeface="Times New Roman" pitchFamily="18" charset="0"/>
              </a:rPr>
              <a:t> Sensitive and Aware, thus </a:t>
            </a:r>
            <a:r>
              <a:rPr lang="en-US" dirty="0" err="1">
                <a:cs typeface="Times New Roman" pitchFamily="18" charset="0"/>
              </a:rPr>
              <a:t>Interculturally</a:t>
            </a:r>
            <a:r>
              <a:rPr lang="en-US" dirty="0">
                <a:cs typeface="Times New Roman" pitchFamily="18" charset="0"/>
              </a:rPr>
              <a:t> Competent (IC)? </a:t>
            </a:r>
            <a:endParaRPr lang="el-GR" dirty="0">
              <a:cs typeface="Times New Roman" pitchFamily="18" charset="0"/>
            </a:endParaRPr>
          </a:p>
          <a:p>
            <a:pPr marL="274320" indent="-274320" fontAlgn="auto">
              <a:spcBef>
                <a:spcPts val="580"/>
              </a:spcBef>
              <a:spcAft>
                <a:spcPts val="0"/>
              </a:spcAft>
              <a:buFont typeface="Wingdings 2"/>
              <a:buChar char=""/>
              <a:defRPr/>
            </a:pPr>
            <a:r>
              <a:rPr lang="en-US" dirty="0">
                <a:cs typeface="Times New Roman" pitchFamily="18" charset="0"/>
              </a:rPr>
              <a:t>To what extent do the state curricula and textbooks contribute to Intercultural Teaching?</a:t>
            </a:r>
            <a:endParaRPr lang="el-GR" dirty="0">
              <a:cs typeface="Times New Roman" pitchFamily="18" charset="0"/>
            </a:endParaRPr>
          </a:p>
          <a:p>
            <a:pPr marL="274320" indent="-274320" fontAlgn="auto">
              <a:spcBef>
                <a:spcPts val="580"/>
              </a:spcBef>
              <a:spcAft>
                <a:spcPts val="0"/>
              </a:spcAft>
              <a:buFont typeface="Wingdings 2"/>
              <a:buChar char=""/>
              <a:defRPr/>
            </a:pPr>
            <a:r>
              <a:rPr lang="en-US" dirty="0">
                <a:cs typeface="Times New Roman" pitchFamily="18" charset="0"/>
              </a:rPr>
              <a:t>To what extent does the class composition assist Intercultural Teaching?</a:t>
            </a:r>
          </a:p>
          <a:p>
            <a:pPr marL="274320" indent="-274320" fontAlgn="auto">
              <a:spcBef>
                <a:spcPts val="580"/>
              </a:spcBef>
              <a:spcAft>
                <a:spcPts val="0"/>
              </a:spcAft>
              <a:buFont typeface="Wingdings 2"/>
              <a:buChar char=""/>
              <a:defRPr/>
            </a:pPr>
            <a:endParaRPr lang="el-GR" dirty="0">
              <a:cs typeface="Times New Roman" pitchFamily="18" charset="0"/>
            </a:endParaRPr>
          </a:p>
          <a:p>
            <a:pPr marL="274320" indent="-274320" fontAlgn="auto">
              <a:spcBef>
                <a:spcPts val="580"/>
              </a:spcBef>
              <a:spcAft>
                <a:spcPts val="0"/>
              </a:spcAft>
              <a:buFont typeface="Wingdings 2"/>
              <a:buNone/>
              <a:defRPr/>
            </a:pPr>
            <a:r>
              <a:rPr lang="en-US" dirty="0">
                <a:cs typeface="Times New Roman" pitchFamily="18" charset="0"/>
              </a:rPr>
              <a:t>-Original hypothesis</a:t>
            </a:r>
            <a:r>
              <a:rPr lang="el-GR" dirty="0">
                <a:cs typeface="Times New Roman" pitchFamily="18" charset="0"/>
              </a:rPr>
              <a:t>: </a:t>
            </a:r>
            <a:r>
              <a:rPr lang="en-US" dirty="0">
                <a:cs typeface="Times New Roman" pitchFamily="18" charset="0"/>
              </a:rPr>
              <a:t>Greek teachers’ Intercultural Awareness</a:t>
            </a:r>
            <a:r>
              <a:rPr lang="el-GR" dirty="0">
                <a:cs typeface="Times New Roman" pitchFamily="18" charset="0"/>
              </a:rPr>
              <a:t> </a:t>
            </a:r>
            <a:r>
              <a:rPr lang="en-US" dirty="0">
                <a:cs typeface="Times New Roman" pitchFamily="18" charset="0"/>
              </a:rPr>
              <a:t>Practices need further support</a:t>
            </a:r>
            <a:endParaRPr lang="el-GR" dirty="0">
              <a:cs typeface="Times New Roman" pitchFamily="18" charset="0"/>
            </a:endParaRPr>
          </a:p>
          <a:p>
            <a:pPr marL="274320" indent="-274320" fontAlgn="auto">
              <a:spcBef>
                <a:spcPts val="580"/>
              </a:spcBef>
              <a:spcAft>
                <a:spcPts val="0"/>
              </a:spcAft>
              <a:buFont typeface="Wingdings 2"/>
              <a:buChar char=""/>
              <a:defRPr/>
            </a:pPr>
            <a:endParaRPr lang="el-GR" dirty="0">
              <a:latin typeface="Times New Roman" pitchFamily="18" charset="0"/>
              <a:cs typeface="Times New Roman" pitchFamily="18" charset="0"/>
            </a:endParaRPr>
          </a:p>
          <a:p>
            <a:pPr marL="274320" indent="-274320" fontAlgn="auto">
              <a:spcBef>
                <a:spcPts val="580"/>
              </a:spcBef>
              <a:spcAft>
                <a:spcPts val="0"/>
              </a:spcAft>
              <a:buFont typeface="Wingdings 2"/>
              <a:buNone/>
              <a:defRPr/>
            </a:pPr>
            <a:endParaRPr lang="el-GR" dirty="0">
              <a:latin typeface="Times New Roman" pitchFamily="18" charset="0"/>
              <a:cs typeface="Times New Roman" pitchFamily="18" charset="0"/>
            </a:endParaRPr>
          </a:p>
          <a:p>
            <a:pPr marL="274320" indent="-274320" fontAlgn="auto">
              <a:spcBef>
                <a:spcPts val="580"/>
              </a:spcBef>
              <a:spcAft>
                <a:spcPts val="0"/>
              </a:spcAft>
              <a:buFont typeface="Wingdings 2"/>
              <a:buChar char=""/>
              <a:defRPr/>
            </a:pPr>
            <a:endParaRPr lang="el-GR" dirty="0">
              <a:latin typeface="Times New Roman" pitchFamily="18" charset="0"/>
              <a:cs typeface="Times New Roman" pitchFamily="18" charset="0"/>
            </a:endParaRPr>
          </a:p>
        </p:txBody>
      </p:sp>
    </p:spTree>
  </p:cSld>
  <p:clrMapOvr>
    <a:masterClrMapping/>
  </p:clrMapOvr>
  <p:transition advClick="0" advTm="10000"/>
  <p:extLst>
    <p:ext uri="{E180D4A7-C9FB-4DFB-919C-405C955672EB}">
      <p14:showEvtLst xmlns:p14="http://schemas.microsoft.com/office/powerpoint/2010/main">
        <p14:playEvt time="2178" objId="6"/>
        <p14:triggerEvt type="onClick" time="2178" objId="6"/>
        <p14:stopEvt time="71397" objId="6"/>
      </p14:showEvtLst>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 Τίτλος"/>
          <p:cNvSpPr>
            <a:spLocks noGrp="1"/>
          </p:cNvSpPr>
          <p:nvPr>
            <p:ph type="title"/>
          </p:nvPr>
        </p:nvSpPr>
        <p:spPr/>
        <p:txBody>
          <a:bodyPr/>
          <a:lstStyle/>
          <a:p>
            <a:r>
              <a:rPr lang="en-US" dirty="0">
                <a:latin typeface="+mn-lt"/>
              </a:rPr>
              <a:t>LITERATURE REVIEW</a:t>
            </a:r>
            <a:endParaRPr lang="el-GR" dirty="0">
              <a:latin typeface="+mn-lt"/>
            </a:endParaRPr>
          </a:p>
        </p:txBody>
      </p:sp>
      <p:sp>
        <p:nvSpPr>
          <p:cNvPr id="4" name="3 - Θέση αριθμού διαφάνειας"/>
          <p:cNvSpPr>
            <a:spLocks noGrp="1"/>
          </p:cNvSpPr>
          <p:nvPr>
            <p:ph type="sldNum" sz="quarter" idx="12"/>
          </p:nvPr>
        </p:nvSpPr>
        <p:spPr/>
        <p:txBody>
          <a:bodyPr>
            <a:normAutofit/>
          </a:bodyPr>
          <a:lstStyle/>
          <a:p>
            <a:pPr>
              <a:defRPr/>
            </a:pPr>
            <a:fld id="{929891FB-CD06-41AC-AF67-6F6FE716CDDE}" type="slidenum">
              <a:rPr lang="el-GR"/>
              <a:pPr>
                <a:defRPr/>
              </a:pPr>
              <a:t>3</a:t>
            </a:fld>
            <a:endParaRPr lang="el-GR"/>
          </a:p>
        </p:txBody>
      </p:sp>
      <p:sp>
        <p:nvSpPr>
          <p:cNvPr id="3" name="2 - Θέση περιεχομένου"/>
          <p:cNvSpPr>
            <a:spLocks noGrp="1"/>
          </p:cNvSpPr>
          <p:nvPr>
            <p:ph sz="quarter" idx="1"/>
          </p:nvPr>
        </p:nvSpPr>
        <p:spPr/>
        <p:txBody>
          <a:bodyPr>
            <a:normAutofit fontScale="85000" lnSpcReduction="20000"/>
          </a:bodyPr>
          <a:lstStyle/>
          <a:p>
            <a:pPr marL="274320" indent="-274320" fontAlgn="auto">
              <a:spcBef>
                <a:spcPts val="580"/>
              </a:spcBef>
              <a:spcAft>
                <a:spcPts val="0"/>
              </a:spcAft>
              <a:buFont typeface="Wingdings 2"/>
              <a:buChar char=""/>
              <a:defRPr/>
            </a:pPr>
            <a:r>
              <a:rPr lang="en-US" sz="2200" dirty="0">
                <a:cs typeface="Times New Roman" pitchFamily="18" charset="0"/>
              </a:rPr>
              <a:t>In-length Definition of Key Words</a:t>
            </a:r>
            <a:r>
              <a:rPr lang="el-GR" sz="2200" dirty="0">
                <a:cs typeface="Times New Roman" pitchFamily="18" charset="0"/>
              </a:rPr>
              <a:t>: </a:t>
            </a:r>
            <a:r>
              <a:rPr lang="en-US" sz="2200" dirty="0">
                <a:cs typeface="Times New Roman" pitchFamily="18" charset="0"/>
              </a:rPr>
              <a:t>Intercultural Education, Intercultural Sensitivity, Intercultural Competence, Intercultural Awareness</a:t>
            </a:r>
          </a:p>
          <a:p>
            <a:pPr marL="274320" indent="-274320" fontAlgn="auto">
              <a:spcBef>
                <a:spcPts val="580"/>
              </a:spcBef>
              <a:spcAft>
                <a:spcPts val="0"/>
              </a:spcAft>
              <a:buFont typeface="Wingdings 2"/>
              <a:buChar char=""/>
              <a:defRPr/>
            </a:pPr>
            <a:r>
              <a:rPr lang="en-US" sz="2200" dirty="0">
                <a:cs typeface="Times New Roman" pitchFamily="18" charset="0"/>
              </a:rPr>
              <a:t>The multicultural character of Greece</a:t>
            </a:r>
            <a:endParaRPr lang="el-GR" sz="2200" dirty="0">
              <a:cs typeface="Times New Roman" pitchFamily="18" charset="0"/>
            </a:endParaRPr>
          </a:p>
          <a:p>
            <a:pPr marL="274320" indent="-274320" fontAlgn="auto">
              <a:spcBef>
                <a:spcPts val="580"/>
              </a:spcBef>
              <a:spcAft>
                <a:spcPts val="0"/>
              </a:spcAft>
              <a:buFont typeface="Wingdings 2"/>
              <a:buChar char=""/>
              <a:defRPr/>
            </a:pPr>
            <a:r>
              <a:rPr lang="en-US" sz="2200" dirty="0">
                <a:cs typeface="Times New Roman" pitchFamily="18" charset="0"/>
              </a:rPr>
              <a:t>Historical Overview of Intercultural Studies in Medieval Europe</a:t>
            </a:r>
          </a:p>
          <a:p>
            <a:pPr marL="274320" indent="-274320" fontAlgn="auto">
              <a:spcBef>
                <a:spcPts val="580"/>
              </a:spcBef>
              <a:spcAft>
                <a:spcPts val="0"/>
              </a:spcAft>
              <a:buFont typeface="Wingdings 2"/>
              <a:buChar char=""/>
              <a:defRPr/>
            </a:pPr>
            <a:r>
              <a:rPr lang="en-US" sz="2200" dirty="0">
                <a:cs typeface="Times New Roman" pitchFamily="18" charset="0"/>
              </a:rPr>
              <a:t>The role of Greek curricula and textbooks to intercultural education</a:t>
            </a:r>
            <a:endParaRPr lang="el-GR" sz="2200" dirty="0">
              <a:cs typeface="Times New Roman" pitchFamily="18" charset="0"/>
            </a:endParaRPr>
          </a:p>
          <a:p>
            <a:pPr marL="274320" indent="-274320" fontAlgn="auto">
              <a:spcBef>
                <a:spcPts val="580"/>
              </a:spcBef>
              <a:spcAft>
                <a:spcPts val="0"/>
              </a:spcAft>
              <a:buFont typeface="Wingdings 2"/>
              <a:buNone/>
              <a:defRPr/>
            </a:pPr>
            <a:r>
              <a:rPr lang="en-US" sz="2200" dirty="0">
                <a:cs typeface="Times New Roman" pitchFamily="18" charset="0"/>
              </a:rPr>
              <a:t>		</a:t>
            </a:r>
            <a:r>
              <a:rPr lang="en-US" sz="2200" i="1" dirty="0">
                <a:cs typeface="Times New Roman" pitchFamily="18" charset="0"/>
              </a:rPr>
              <a:t>-Teaching material: the case of Roma and Middle East refugees</a:t>
            </a:r>
            <a:endParaRPr lang="el-GR" sz="2200" dirty="0">
              <a:cs typeface="Times New Roman" pitchFamily="18" charset="0"/>
            </a:endParaRPr>
          </a:p>
          <a:p>
            <a:pPr marL="274320" indent="-274320" fontAlgn="auto">
              <a:spcBef>
                <a:spcPts val="580"/>
              </a:spcBef>
              <a:spcAft>
                <a:spcPts val="0"/>
              </a:spcAft>
              <a:buFont typeface="Wingdings 2"/>
              <a:buChar char=""/>
              <a:defRPr/>
            </a:pPr>
            <a:r>
              <a:rPr lang="en-US" sz="2200" dirty="0">
                <a:cs typeface="Times New Roman" pitchFamily="18" charset="0"/>
              </a:rPr>
              <a:t>Weaknesses in the Greek intercultural educational system and suggestions for improvement</a:t>
            </a:r>
            <a:endParaRPr lang="el-GR" sz="2200" dirty="0">
              <a:cs typeface="Times New Roman" pitchFamily="18" charset="0"/>
            </a:endParaRPr>
          </a:p>
          <a:p>
            <a:pPr marL="274320" indent="-274320" fontAlgn="auto">
              <a:spcBef>
                <a:spcPts val="580"/>
              </a:spcBef>
              <a:spcAft>
                <a:spcPts val="0"/>
              </a:spcAft>
              <a:buFont typeface="Wingdings 2"/>
              <a:buChar char=""/>
              <a:defRPr/>
            </a:pPr>
            <a:r>
              <a:rPr lang="en-US" sz="2200" dirty="0">
                <a:cs typeface="Times New Roman" pitchFamily="18" charset="0"/>
              </a:rPr>
              <a:t>Teachers’-Parents’ role in multicultural/intercultural education</a:t>
            </a:r>
          </a:p>
          <a:p>
            <a:pPr marL="274320" indent="-274320" fontAlgn="auto">
              <a:spcBef>
                <a:spcPts val="580"/>
              </a:spcBef>
              <a:spcAft>
                <a:spcPts val="0"/>
              </a:spcAft>
              <a:buFont typeface="Wingdings 2"/>
              <a:buChar char=""/>
              <a:defRPr/>
            </a:pPr>
            <a:r>
              <a:rPr lang="en-US" sz="2200" dirty="0">
                <a:cs typeface="Times New Roman" pitchFamily="18" charset="0"/>
              </a:rPr>
              <a:t>The European intercultural class</a:t>
            </a:r>
            <a:endParaRPr lang="el-GR" sz="2200" dirty="0">
              <a:cs typeface="Times New Roman" pitchFamily="18" charset="0"/>
            </a:endParaRPr>
          </a:p>
          <a:p>
            <a:pPr marL="274320" indent="-274320" fontAlgn="auto">
              <a:spcBef>
                <a:spcPts val="580"/>
              </a:spcBef>
              <a:spcAft>
                <a:spcPts val="0"/>
              </a:spcAft>
              <a:buFont typeface="Wingdings 2"/>
              <a:buNone/>
              <a:defRPr/>
            </a:pPr>
            <a:r>
              <a:rPr lang="en-US" sz="2200" dirty="0">
                <a:cs typeface="Times New Roman" pitchFamily="18" charset="0"/>
              </a:rPr>
              <a:t>		</a:t>
            </a:r>
            <a:r>
              <a:rPr lang="en-US" sz="2200" i="1" dirty="0">
                <a:cs typeface="Times New Roman" pitchFamily="18" charset="0"/>
              </a:rPr>
              <a:t>-Intercultural Education in Europe: The Greek Experience </a:t>
            </a:r>
            <a:endParaRPr lang="el-GR" sz="2200" dirty="0">
              <a:cs typeface="Times New Roman" pitchFamily="18" charset="0"/>
            </a:endParaRPr>
          </a:p>
          <a:p>
            <a:pPr marL="274320" indent="-274320" fontAlgn="auto">
              <a:spcBef>
                <a:spcPts val="580"/>
              </a:spcBef>
              <a:spcAft>
                <a:spcPts val="0"/>
              </a:spcAft>
              <a:buFont typeface="Wingdings 2"/>
              <a:buNone/>
              <a:defRPr/>
            </a:pPr>
            <a:r>
              <a:rPr lang="en-US" sz="2200" i="1" dirty="0">
                <a:cs typeface="Times New Roman" pitchFamily="18" charset="0"/>
              </a:rPr>
              <a:t>		-The model of the European intercultural teacher</a:t>
            </a:r>
            <a:endParaRPr lang="el-GR" sz="2200" dirty="0">
              <a:cs typeface="Times New Roman" pitchFamily="18" charset="0"/>
            </a:endParaRPr>
          </a:p>
          <a:p>
            <a:pPr marL="274320" indent="-274320" fontAlgn="auto">
              <a:spcBef>
                <a:spcPts val="580"/>
              </a:spcBef>
              <a:spcAft>
                <a:spcPts val="0"/>
              </a:spcAft>
              <a:buFont typeface="Wingdings 2"/>
              <a:buNone/>
              <a:defRPr/>
            </a:pPr>
            <a:r>
              <a:rPr lang="en-US" sz="2200" i="1" dirty="0">
                <a:cs typeface="Times New Roman" pitchFamily="18" charset="0"/>
              </a:rPr>
              <a:t>		-The Intercultural dimension in official European documents</a:t>
            </a:r>
          </a:p>
          <a:p>
            <a:pPr marL="274320" indent="-274320" fontAlgn="auto">
              <a:spcBef>
                <a:spcPts val="580"/>
              </a:spcBef>
              <a:spcAft>
                <a:spcPts val="0"/>
              </a:spcAft>
              <a:buFont typeface="Wingdings 2"/>
              <a:buChar char=""/>
              <a:defRPr/>
            </a:pPr>
            <a:r>
              <a:rPr lang="en-US" sz="2200" dirty="0">
                <a:cs typeface="Times New Roman" pitchFamily="18" charset="0"/>
              </a:rPr>
              <a:t>Comparative findings from other studies/Further suggestions for teachers’ training and intercultural lessons</a:t>
            </a:r>
            <a:endParaRPr lang="el-GR" sz="2200" dirty="0">
              <a:cs typeface="Times New Roman" pitchFamily="18" charset="0"/>
            </a:endParaRPr>
          </a:p>
          <a:p>
            <a:pPr marL="274320" indent="-274320" fontAlgn="auto">
              <a:spcBef>
                <a:spcPts val="580"/>
              </a:spcBef>
              <a:spcAft>
                <a:spcPts val="0"/>
              </a:spcAft>
              <a:buFont typeface="Wingdings 2"/>
              <a:buNone/>
              <a:defRPr/>
            </a:pPr>
            <a:endParaRPr lang="el-GR" dirty="0">
              <a:cs typeface="Times New Roman" pitchFamily="18" charset="0"/>
            </a:endParaRPr>
          </a:p>
          <a:p>
            <a:pPr marL="274320" indent="-274320" fontAlgn="auto">
              <a:spcBef>
                <a:spcPts val="580"/>
              </a:spcBef>
              <a:spcAft>
                <a:spcPts val="0"/>
              </a:spcAft>
              <a:buFont typeface="Wingdings 2"/>
              <a:buNone/>
              <a:defRPr/>
            </a:pPr>
            <a:endParaRPr lang="el-GR" dirty="0">
              <a:latin typeface="Times New Roman" pitchFamily="18" charset="0"/>
              <a:cs typeface="Times New Roman" pitchFamily="18" charset="0"/>
            </a:endParaRPr>
          </a:p>
          <a:p>
            <a:pPr marL="274320" indent="-274320" fontAlgn="auto">
              <a:spcBef>
                <a:spcPts val="580"/>
              </a:spcBef>
              <a:spcAft>
                <a:spcPts val="0"/>
              </a:spcAft>
              <a:buFont typeface="Wingdings 2"/>
              <a:buChar char=""/>
              <a:defRPr/>
            </a:pPr>
            <a:endParaRPr lang="el-GR" dirty="0">
              <a:latin typeface="Times New Roman" pitchFamily="18" charset="0"/>
              <a:cs typeface="Times New Roman" pitchFamily="18" charset="0"/>
            </a:endParaRPr>
          </a:p>
          <a:p>
            <a:pPr marL="274320" indent="-274320" fontAlgn="auto">
              <a:spcBef>
                <a:spcPts val="580"/>
              </a:spcBef>
              <a:spcAft>
                <a:spcPts val="0"/>
              </a:spcAft>
              <a:buFont typeface="Wingdings 2"/>
              <a:buChar char=""/>
              <a:defRPr/>
            </a:pPr>
            <a:endParaRPr lang="en-US" dirty="0"/>
          </a:p>
          <a:p>
            <a:pPr marL="274320" indent="-274320" fontAlgn="auto">
              <a:spcBef>
                <a:spcPts val="580"/>
              </a:spcBef>
              <a:spcAft>
                <a:spcPts val="0"/>
              </a:spcAft>
              <a:buFont typeface="Wingdings 2"/>
              <a:buNone/>
              <a:defRPr/>
            </a:pPr>
            <a:endParaRPr lang="el-GR" dirty="0"/>
          </a:p>
        </p:txBody>
      </p:sp>
    </p:spTree>
  </p:cSld>
  <p:clrMapOvr>
    <a:masterClrMapping/>
  </p:clrMapOvr>
  <p:transition advClick="0" advTm="10000"/>
  <p:extLst>
    <p:ext uri="{E180D4A7-C9FB-4DFB-919C-405C955672EB}">
      <p14:showEvtLst xmlns:p14="http://schemas.microsoft.com/office/powerpoint/2010/main">
        <p14:playEvt time="563" objId="6"/>
        <p14:triggerEvt type="onClick" time="563" objId="6"/>
        <p14:stopEvt time="83835" objId="6"/>
      </p14:showEvtLst>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normAutofit/>
          </a:bodyPr>
          <a:lstStyle/>
          <a:p>
            <a:r>
              <a:rPr lang="en-US" dirty="0">
                <a:latin typeface="+mn-lt"/>
              </a:rPr>
              <a:t>SIGNIFICANCE OF THE RESEARCH</a:t>
            </a:r>
            <a:endParaRPr lang="el-GR" dirty="0">
              <a:latin typeface="+mn-lt"/>
            </a:endParaRPr>
          </a:p>
        </p:txBody>
      </p:sp>
      <p:sp>
        <p:nvSpPr>
          <p:cNvPr id="4" name="3 - Θέση αριθμού διαφάνειας"/>
          <p:cNvSpPr>
            <a:spLocks noGrp="1"/>
          </p:cNvSpPr>
          <p:nvPr>
            <p:ph type="sldNum" sz="quarter" idx="12"/>
          </p:nvPr>
        </p:nvSpPr>
        <p:spPr/>
        <p:txBody>
          <a:bodyPr>
            <a:normAutofit/>
          </a:bodyPr>
          <a:lstStyle/>
          <a:p>
            <a:pPr>
              <a:defRPr/>
            </a:pPr>
            <a:fld id="{F2DCD66E-5737-4AC7-A1EC-0BD36EFD0E88}" type="slidenum">
              <a:rPr lang="el-GR"/>
              <a:pPr>
                <a:defRPr/>
              </a:pPr>
              <a:t>4</a:t>
            </a:fld>
            <a:endParaRPr lang="el-GR"/>
          </a:p>
        </p:txBody>
      </p:sp>
      <p:sp>
        <p:nvSpPr>
          <p:cNvPr id="3" name="2 - Θέση περιεχομένου"/>
          <p:cNvSpPr>
            <a:spLocks noGrp="1"/>
          </p:cNvSpPr>
          <p:nvPr>
            <p:ph sz="quarter" idx="1"/>
          </p:nvPr>
        </p:nvSpPr>
        <p:spPr/>
        <p:txBody>
          <a:bodyPr>
            <a:normAutofit fontScale="47500" lnSpcReduction="20000"/>
          </a:bodyPr>
          <a:lstStyle/>
          <a:p>
            <a:pPr marL="274320" indent="-274320" fontAlgn="auto">
              <a:spcBef>
                <a:spcPts val="580"/>
              </a:spcBef>
              <a:spcAft>
                <a:spcPts val="0"/>
              </a:spcAft>
              <a:buFont typeface="Wingdings 2"/>
              <a:buChar char=""/>
              <a:defRPr/>
            </a:pPr>
            <a:r>
              <a:rPr lang="en-US" sz="2900" dirty="0">
                <a:cs typeface="Times New Roman" pitchFamily="18" charset="0"/>
              </a:rPr>
              <a:t>Respect for cultural diversity  in the educational system, where teachers and students are deeply involved in a long term cooperation for a totally formed individual, socially, humanely, politically</a:t>
            </a:r>
          </a:p>
          <a:p>
            <a:pPr marL="274320" indent="-274320" fontAlgn="auto">
              <a:spcBef>
                <a:spcPts val="580"/>
              </a:spcBef>
              <a:spcAft>
                <a:spcPts val="0"/>
              </a:spcAft>
              <a:buFont typeface="Wingdings 2"/>
              <a:buChar char=""/>
              <a:defRPr/>
            </a:pPr>
            <a:r>
              <a:rPr lang="en-US" sz="2900" dirty="0">
                <a:cs typeface="Times New Roman" pitchFamily="18" charset="0"/>
              </a:rPr>
              <a:t>It is crucial to investigate what has been attained so far in the Greek educational system and what can be done more to amend problematic areas in Intercultural Teaching</a:t>
            </a:r>
          </a:p>
          <a:p>
            <a:pPr marL="274320" indent="-274320" fontAlgn="auto">
              <a:spcBef>
                <a:spcPts val="580"/>
              </a:spcBef>
              <a:spcAft>
                <a:spcPts val="0"/>
              </a:spcAft>
              <a:buFont typeface="Wingdings 2"/>
              <a:buChar char=""/>
              <a:defRPr/>
            </a:pPr>
            <a:r>
              <a:rPr lang="en-US" sz="2900" dirty="0">
                <a:cs typeface="Times New Roman" pitchFamily="18" charset="0"/>
              </a:rPr>
              <a:t>I</a:t>
            </a:r>
            <a:r>
              <a:rPr lang="el-GR" sz="2900" dirty="0" err="1">
                <a:cs typeface="Times New Roman" pitchFamily="18" charset="0"/>
              </a:rPr>
              <a:t>ntercultural</a:t>
            </a:r>
            <a:r>
              <a:rPr lang="el-GR" sz="2900" dirty="0">
                <a:cs typeface="Times New Roman" pitchFamily="18" charset="0"/>
              </a:rPr>
              <a:t> </a:t>
            </a:r>
            <a:r>
              <a:rPr lang="en-US" sz="2900" dirty="0">
                <a:cs typeface="Times New Roman" pitchFamily="18" charset="0"/>
              </a:rPr>
              <a:t>E</a:t>
            </a:r>
            <a:r>
              <a:rPr lang="el-GR" sz="2900" dirty="0" err="1">
                <a:cs typeface="Times New Roman" pitchFamily="18" charset="0"/>
              </a:rPr>
              <a:t>ducation</a:t>
            </a:r>
            <a:r>
              <a:rPr lang="el-GR" sz="2900" dirty="0">
                <a:cs typeface="Times New Roman" pitchFamily="18" charset="0"/>
              </a:rPr>
              <a:t> </a:t>
            </a:r>
            <a:r>
              <a:rPr lang="el-GR" sz="2900" dirty="0" err="1">
                <a:cs typeface="Times New Roman" pitchFamily="18" charset="0"/>
              </a:rPr>
              <a:t>policy</a:t>
            </a:r>
            <a:r>
              <a:rPr lang="en-US" sz="2900" dirty="0">
                <a:cs typeface="Times New Roman" pitchFamily="18" charset="0"/>
              </a:rPr>
              <a:t> has been a new notion that</a:t>
            </a:r>
            <a:r>
              <a:rPr lang="el-GR" sz="2900" dirty="0">
                <a:cs typeface="Times New Roman" pitchFamily="18" charset="0"/>
              </a:rPr>
              <a:t> </a:t>
            </a:r>
            <a:r>
              <a:rPr lang="el-GR" sz="2900" dirty="0" err="1">
                <a:cs typeface="Times New Roman" pitchFamily="18" charset="0"/>
              </a:rPr>
              <a:t>policymakers</a:t>
            </a:r>
            <a:r>
              <a:rPr lang="el-GR" sz="2900" dirty="0">
                <a:cs typeface="Times New Roman" pitchFamily="18" charset="0"/>
              </a:rPr>
              <a:t> </a:t>
            </a:r>
            <a:r>
              <a:rPr lang="el-GR" sz="2900" dirty="0" err="1">
                <a:cs typeface="Times New Roman" pitchFamily="18" charset="0"/>
              </a:rPr>
              <a:t>and</a:t>
            </a:r>
            <a:r>
              <a:rPr lang="el-GR" sz="2900" dirty="0">
                <a:cs typeface="Times New Roman" pitchFamily="18" charset="0"/>
              </a:rPr>
              <a:t> </a:t>
            </a:r>
            <a:r>
              <a:rPr lang="el-GR" sz="2900" dirty="0" err="1">
                <a:cs typeface="Times New Roman" pitchFamily="18" charset="0"/>
              </a:rPr>
              <a:t>other</a:t>
            </a:r>
            <a:r>
              <a:rPr lang="el-GR" sz="2900" dirty="0">
                <a:cs typeface="Times New Roman" pitchFamily="18" charset="0"/>
              </a:rPr>
              <a:t> </a:t>
            </a:r>
            <a:r>
              <a:rPr lang="el-GR" sz="2900" dirty="0" err="1">
                <a:cs typeface="Times New Roman" pitchFamily="18" charset="0"/>
              </a:rPr>
              <a:t>stakeholders</a:t>
            </a:r>
            <a:r>
              <a:rPr lang="el-GR" sz="2900" dirty="0">
                <a:cs typeface="Times New Roman" pitchFamily="18" charset="0"/>
              </a:rPr>
              <a:t> </a:t>
            </a:r>
            <a:r>
              <a:rPr lang="el-GR" sz="2900" dirty="0" err="1">
                <a:cs typeface="Times New Roman" pitchFamily="18" charset="0"/>
              </a:rPr>
              <a:t>in</a:t>
            </a:r>
            <a:r>
              <a:rPr lang="el-GR" sz="2900" dirty="0">
                <a:cs typeface="Times New Roman" pitchFamily="18" charset="0"/>
              </a:rPr>
              <a:t> </a:t>
            </a:r>
            <a:r>
              <a:rPr lang="el-GR" sz="2900" dirty="0" err="1">
                <a:cs typeface="Times New Roman" pitchFamily="18" charset="0"/>
              </a:rPr>
              <a:t>the</a:t>
            </a:r>
            <a:r>
              <a:rPr lang="el-GR" sz="2900" dirty="0">
                <a:cs typeface="Times New Roman" pitchFamily="18" charset="0"/>
              </a:rPr>
              <a:t> </a:t>
            </a:r>
            <a:r>
              <a:rPr lang="el-GR" sz="2900" dirty="0" err="1">
                <a:cs typeface="Times New Roman" pitchFamily="18" charset="0"/>
              </a:rPr>
              <a:t>field</a:t>
            </a:r>
            <a:r>
              <a:rPr lang="el-GR" sz="2900" dirty="0">
                <a:cs typeface="Times New Roman" pitchFamily="18" charset="0"/>
              </a:rPr>
              <a:t> </a:t>
            </a:r>
            <a:r>
              <a:rPr lang="el-GR" sz="2900" dirty="0" err="1">
                <a:cs typeface="Times New Roman" pitchFamily="18" charset="0"/>
              </a:rPr>
              <a:t>of</a:t>
            </a:r>
            <a:r>
              <a:rPr lang="el-GR" sz="2900" dirty="0">
                <a:cs typeface="Times New Roman" pitchFamily="18" charset="0"/>
              </a:rPr>
              <a:t> </a:t>
            </a:r>
            <a:r>
              <a:rPr lang="el-GR" sz="2900" dirty="0" err="1">
                <a:cs typeface="Times New Roman" pitchFamily="18" charset="0"/>
              </a:rPr>
              <a:t>education</a:t>
            </a:r>
            <a:r>
              <a:rPr lang="el-GR" sz="2900" dirty="0">
                <a:cs typeface="Times New Roman" pitchFamily="18" charset="0"/>
              </a:rPr>
              <a:t> </a:t>
            </a:r>
            <a:r>
              <a:rPr lang="el-GR" sz="2900" dirty="0" err="1">
                <a:cs typeface="Times New Roman" pitchFamily="18" charset="0"/>
              </a:rPr>
              <a:t>have</a:t>
            </a:r>
            <a:r>
              <a:rPr lang="el-GR" sz="2900" dirty="0">
                <a:cs typeface="Times New Roman" pitchFamily="18" charset="0"/>
              </a:rPr>
              <a:t> </a:t>
            </a:r>
            <a:r>
              <a:rPr lang="en-US" sz="2900" dirty="0">
                <a:cs typeface="Times New Roman" pitchFamily="18" charset="0"/>
              </a:rPr>
              <a:t>to </a:t>
            </a:r>
            <a:r>
              <a:rPr lang="el-GR" sz="2900" dirty="0" err="1">
                <a:cs typeface="Times New Roman" pitchFamily="18" charset="0"/>
              </a:rPr>
              <a:t>define</a:t>
            </a:r>
            <a:endParaRPr lang="en-US" sz="2900" dirty="0">
              <a:cs typeface="Times New Roman" pitchFamily="18" charset="0"/>
            </a:endParaRPr>
          </a:p>
          <a:p>
            <a:pPr marL="274320" indent="-274320" fontAlgn="auto">
              <a:spcBef>
                <a:spcPts val="580"/>
              </a:spcBef>
              <a:spcAft>
                <a:spcPts val="0"/>
              </a:spcAft>
              <a:buFont typeface="Wingdings 2"/>
              <a:buChar char=""/>
              <a:defRPr/>
            </a:pPr>
            <a:r>
              <a:rPr lang="en-US" sz="2900" dirty="0">
                <a:cs typeface="Times New Roman" pitchFamily="18" charset="0"/>
              </a:rPr>
              <a:t>I</a:t>
            </a:r>
            <a:r>
              <a:rPr lang="el-GR" sz="2900" dirty="0" err="1">
                <a:cs typeface="Times New Roman" pitchFamily="18" charset="0"/>
              </a:rPr>
              <a:t>ts</a:t>
            </a:r>
            <a:r>
              <a:rPr lang="el-GR" sz="2900" dirty="0">
                <a:cs typeface="Times New Roman" pitchFamily="18" charset="0"/>
              </a:rPr>
              <a:t> </a:t>
            </a:r>
            <a:r>
              <a:rPr lang="el-GR" sz="2900" dirty="0" err="1">
                <a:cs typeface="Times New Roman" pitchFamily="18" charset="0"/>
              </a:rPr>
              <a:t>implementation</a:t>
            </a:r>
            <a:r>
              <a:rPr lang="el-GR" sz="2900" dirty="0">
                <a:cs typeface="Times New Roman" pitchFamily="18" charset="0"/>
              </a:rPr>
              <a:t> </a:t>
            </a:r>
            <a:r>
              <a:rPr lang="el-GR" sz="2900" dirty="0" err="1">
                <a:cs typeface="Times New Roman" pitchFamily="18" charset="0"/>
              </a:rPr>
              <a:t>in</a:t>
            </a:r>
            <a:r>
              <a:rPr lang="el-GR" sz="2900" dirty="0">
                <a:cs typeface="Times New Roman" pitchFamily="18" charset="0"/>
              </a:rPr>
              <a:t> </a:t>
            </a:r>
            <a:r>
              <a:rPr lang="el-GR" sz="2900" dirty="0" err="1">
                <a:cs typeface="Times New Roman" pitchFamily="18" charset="0"/>
              </a:rPr>
              <a:t>schools</a:t>
            </a:r>
            <a:r>
              <a:rPr lang="en-US" sz="2900" dirty="0">
                <a:cs typeface="Times New Roman" pitchFamily="18" charset="0"/>
              </a:rPr>
              <a:t> so as</a:t>
            </a:r>
            <a:r>
              <a:rPr lang="el-GR" sz="2900" dirty="0">
                <a:cs typeface="Times New Roman" pitchFamily="18" charset="0"/>
              </a:rPr>
              <a:t> </a:t>
            </a:r>
            <a:r>
              <a:rPr lang="el-GR" sz="2900" dirty="0" err="1">
                <a:cs typeface="Times New Roman" pitchFamily="18" charset="0"/>
              </a:rPr>
              <a:t>to</a:t>
            </a:r>
            <a:r>
              <a:rPr lang="el-GR" sz="2900" dirty="0">
                <a:cs typeface="Times New Roman" pitchFamily="18" charset="0"/>
              </a:rPr>
              <a:t> </a:t>
            </a:r>
            <a:r>
              <a:rPr lang="el-GR" sz="2900" dirty="0" err="1">
                <a:cs typeface="Times New Roman" pitchFamily="18" charset="0"/>
              </a:rPr>
              <a:t>respond</a:t>
            </a:r>
            <a:r>
              <a:rPr lang="el-GR" sz="2900" dirty="0">
                <a:cs typeface="Times New Roman" pitchFamily="18" charset="0"/>
              </a:rPr>
              <a:t> </a:t>
            </a:r>
            <a:r>
              <a:rPr lang="el-GR" sz="2900" dirty="0" err="1">
                <a:cs typeface="Times New Roman" pitchFamily="18" charset="0"/>
              </a:rPr>
              <a:t>to</a:t>
            </a:r>
            <a:r>
              <a:rPr lang="el-GR" sz="2900" dirty="0">
                <a:cs typeface="Times New Roman" pitchFamily="18" charset="0"/>
              </a:rPr>
              <a:t> </a:t>
            </a:r>
            <a:r>
              <a:rPr lang="el-GR" sz="2900" dirty="0" err="1">
                <a:cs typeface="Times New Roman" pitchFamily="18" charset="0"/>
              </a:rPr>
              <a:t>Greece’s</a:t>
            </a:r>
            <a:r>
              <a:rPr lang="el-GR" sz="2900" dirty="0">
                <a:cs typeface="Times New Roman" pitchFamily="18" charset="0"/>
              </a:rPr>
              <a:t> </a:t>
            </a:r>
            <a:r>
              <a:rPr lang="el-GR" sz="2900" dirty="0" err="1">
                <a:cs typeface="Times New Roman" pitchFamily="18" charset="0"/>
              </a:rPr>
              <a:t>diverse</a:t>
            </a:r>
            <a:r>
              <a:rPr lang="el-GR" sz="2900" dirty="0">
                <a:cs typeface="Times New Roman" pitchFamily="18" charset="0"/>
              </a:rPr>
              <a:t> </a:t>
            </a:r>
            <a:r>
              <a:rPr lang="el-GR" sz="2900" dirty="0" err="1">
                <a:cs typeface="Times New Roman" pitchFamily="18" charset="0"/>
              </a:rPr>
              <a:t>student</a:t>
            </a:r>
            <a:r>
              <a:rPr lang="el-GR" sz="2900" dirty="0">
                <a:cs typeface="Times New Roman" pitchFamily="18" charset="0"/>
              </a:rPr>
              <a:t> </a:t>
            </a:r>
            <a:r>
              <a:rPr lang="el-GR" sz="2900" dirty="0" err="1">
                <a:cs typeface="Times New Roman" pitchFamily="18" charset="0"/>
              </a:rPr>
              <a:t>population</a:t>
            </a:r>
            <a:r>
              <a:rPr lang="en-US" sz="2900" dirty="0">
                <a:cs typeface="Times New Roman" pitchFamily="18" charset="0"/>
              </a:rPr>
              <a:t> has been a hard </a:t>
            </a:r>
            <a:r>
              <a:rPr lang="en-US" sz="2900" dirty="0" err="1">
                <a:cs typeface="Times New Roman" pitchFamily="18" charset="0"/>
              </a:rPr>
              <a:t>endeavour</a:t>
            </a:r>
            <a:endParaRPr lang="en-US" sz="2900" dirty="0">
              <a:cs typeface="Times New Roman" pitchFamily="18" charset="0"/>
            </a:endParaRPr>
          </a:p>
          <a:p>
            <a:pPr marL="274320" indent="-274320" fontAlgn="auto">
              <a:spcBef>
                <a:spcPts val="580"/>
              </a:spcBef>
              <a:spcAft>
                <a:spcPts val="0"/>
              </a:spcAft>
              <a:buFont typeface="Wingdings 2"/>
              <a:buChar char=""/>
              <a:defRPr/>
            </a:pPr>
            <a:r>
              <a:rPr lang="en-US" sz="2900" dirty="0">
                <a:cs typeface="Times New Roman" pitchFamily="18" charset="0"/>
              </a:rPr>
              <a:t>Considerable increase in the influx of immigrants in Greek schools redefined the Greek educational system</a:t>
            </a:r>
          </a:p>
          <a:p>
            <a:pPr marL="274320" indent="-274320" fontAlgn="auto">
              <a:spcBef>
                <a:spcPts val="580"/>
              </a:spcBef>
              <a:spcAft>
                <a:spcPts val="0"/>
              </a:spcAft>
              <a:buFont typeface="Wingdings 2"/>
              <a:buChar char=""/>
              <a:defRPr/>
            </a:pPr>
            <a:r>
              <a:rPr lang="en-US" sz="2900" dirty="0">
                <a:cs typeface="Times New Roman" pitchFamily="18" charset="0"/>
              </a:rPr>
              <a:t>Coexistence of students of different backgrounds in class triggered new data to education</a:t>
            </a:r>
          </a:p>
          <a:p>
            <a:pPr marL="274320" indent="-274320" fontAlgn="auto">
              <a:spcBef>
                <a:spcPts val="580"/>
              </a:spcBef>
              <a:spcAft>
                <a:spcPts val="0"/>
              </a:spcAft>
              <a:buFont typeface="Wingdings 2"/>
              <a:buChar char=""/>
              <a:defRPr/>
            </a:pPr>
            <a:r>
              <a:rPr lang="en-US" sz="2900" dirty="0">
                <a:cs typeface="Times New Roman" pitchFamily="18" charset="0"/>
              </a:rPr>
              <a:t>Introduction of young teachers in education brought about new stances towards teaching and learning</a:t>
            </a:r>
          </a:p>
          <a:p>
            <a:pPr marL="274320" indent="-274320" fontAlgn="auto">
              <a:spcBef>
                <a:spcPts val="580"/>
              </a:spcBef>
              <a:spcAft>
                <a:spcPts val="0"/>
              </a:spcAft>
              <a:buFont typeface="Wingdings 2"/>
              <a:buChar char=""/>
              <a:defRPr/>
            </a:pPr>
            <a:r>
              <a:rPr lang="en-US" sz="2900" dirty="0">
                <a:cs typeface="Times New Roman" pitchFamily="18" charset="0"/>
              </a:rPr>
              <a:t>State funding of schools for new equipment fostered a new method of Intercultural Teaching approaches in schools</a:t>
            </a:r>
          </a:p>
          <a:p>
            <a:pPr marL="274320" indent="-274320" fontAlgn="auto">
              <a:spcBef>
                <a:spcPts val="580"/>
              </a:spcBef>
              <a:spcAft>
                <a:spcPts val="0"/>
              </a:spcAft>
              <a:buFont typeface="Wingdings 2"/>
              <a:buChar char=""/>
              <a:defRPr/>
            </a:pPr>
            <a:r>
              <a:rPr lang="el-GR" sz="2900" dirty="0" err="1">
                <a:cs typeface="Times New Roman" pitchFamily="18" charset="0"/>
              </a:rPr>
              <a:t>The</a:t>
            </a:r>
            <a:r>
              <a:rPr lang="el-GR" sz="2900" dirty="0">
                <a:cs typeface="Times New Roman" pitchFamily="18" charset="0"/>
              </a:rPr>
              <a:t> </a:t>
            </a:r>
            <a:r>
              <a:rPr lang="el-GR" sz="2900" dirty="0" err="1">
                <a:cs typeface="Times New Roman" pitchFamily="18" charset="0"/>
              </a:rPr>
              <a:t>results</a:t>
            </a:r>
            <a:r>
              <a:rPr lang="en-US" sz="2900" dirty="0">
                <a:cs typeface="Times New Roman" pitchFamily="18" charset="0"/>
              </a:rPr>
              <a:t> of previous researches</a:t>
            </a:r>
            <a:r>
              <a:rPr lang="el-GR" sz="2900" dirty="0">
                <a:cs typeface="Times New Roman" pitchFamily="18" charset="0"/>
              </a:rPr>
              <a:t> </a:t>
            </a:r>
            <a:r>
              <a:rPr lang="el-GR" sz="2900" dirty="0" err="1">
                <a:cs typeface="Times New Roman" pitchFamily="18" charset="0"/>
              </a:rPr>
              <a:t>not</a:t>
            </a:r>
            <a:r>
              <a:rPr lang="el-GR" sz="2900" dirty="0">
                <a:cs typeface="Times New Roman" pitchFamily="18" charset="0"/>
              </a:rPr>
              <a:t> </a:t>
            </a:r>
            <a:r>
              <a:rPr lang="el-GR" sz="2900" dirty="0" err="1">
                <a:cs typeface="Times New Roman" pitchFamily="18" charset="0"/>
              </a:rPr>
              <a:t>only</a:t>
            </a:r>
            <a:r>
              <a:rPr lang="el-GR" sz="2900" dirty="0">
                <a:cs typeface="Times New Roman" pitchFamily="18" charset="0"/>
              </a:rPr>
              <a:t> </a:t>
            </a:r>
            <a:r>
              <a:rPr lang="el-GR" sz="2900" dirty="0" err="1">
                <a:cs typeface="Times New Roman" pitchFamily="18" charset="0"/>
              </a:rPr>
              <a:t>highlight</a:t>
            </a:r>
            <a:r>
              <a:rPr lang="el-GR" sz="2900" dirty="0">
                <a:cs typeface="Times New Roman" pitchFamily="18" charset="0"/>
              </a:rPr>
              <a:t> </a:t>
            </a:r>
            <a:r>
              <a:rPr lang="el-GR" sz="2900" dirty="0" err="1">
                <a:cs typeface="Times New Roman" pitchFamily="18" charset="0"/>
              </a:rPr>
              <a:t>gaps</a:t>
            </a:r>
            <a:r>
              <a:rPr lang="el-GR" sz="2900" dirty="0">
                <a:cs typeface="Times New Roman" pitchFamily="18" charset="0"/>
              </a:rPr>
              <a:t> </a:t>
            </a:r>
            <a:r>
              <a:rPr lang="el-GR" sz="2900" dirty="0" err="1">
                <a:cs typeface="Times New Roman" pitchFamily="18" charset="0"/>
              </a:rPr>
              <a:t>between</a:t>
            </a:r>
            <a:r>
              <a:rPr lang="el-GR" sz="2900" dirty="0">
                <a:cs typeface="Times New Roman" pitchFamily="18" charset="0"/>
              </a:rPr>
              <a:t> </a:t>
            </a:r>
            <a:r>
              <a:rPr lang="el-GR" sz="2900" dirty="0" err="1">
                <a:cs typeface="Times New Roman" pitchFamily="18" charset="0"/>
              </a:rPr>
              <a:t>government</a:t>
            </a:r>
            <a:r>
              <a:rPr lang="el-GR" sz="2900" dirty="0">
                <a:cs typeface="Times New Roman" pitchFamily="18" charset="0"/>
              </a:rPr>
              <a:t> </a:t>
            </a:r>
            <a:r>
              <a:rPr lang="el-GR" sz="2900" dirty="0" err="1">
                <a:cs typeface="Times New Roman" pitchFamily="18" charset="0"/>
              </a:rPr>
              <a:t>policy</a:t>
            </a:r>
            <a:r>
              <a:rPr lang="el-GR" sz="2900" dirty="0">
                <a:cs typeface="Times New Roman" pitchFamily="18" charset="0"/>
              </a:rPr>
              <a:t> </a:t>
            </a:r>
            <a:r>
              <a:rPr lang="el-GR" sz="2900" dirty="0" err="1">
                <a:cs typeface="Times New Roman" pitchFamily="18" charset="0"/>
              </a:rPr>
              <a:t>and</a:t>
            </a:r>
            <a:r>
              <a:rPr lang="el-GR" sz="2900" dirty="0">
                <a:cs typeface="Times New Roman" pitchFamily="18" charset="0"/>
              </a:rPr>
              <a:t> </a:t>
            </a:r>
            <a:r>
              <a:rPr lang="el-GR" sz="2900" dirty="0" err="1">
                <a:cs typeface="Times New Roman" pitchFamily="18" charset="0"/>
              </a:rPr>
              <a:t>school</a:t>
            </a:r>
            <a:r>
              <a:rPr lang="el-GR" sz="2900" dirty="0">
                <a:cs typeface="Times New Roman" pitchFamily="18" charset="0"/>
              </a:rPr>
              <a:t> </a:t>
            </a:r>
            <a:r>
              <a:rPr lang="el-GR" sz="2900" dirty="0" err="1">
                <a:cs typeface="Times New Roman" pitchFamily="18" charset="0"/>
              </a:rPr>
              <a:t>practice</a:t>
            </a:r>
            <a:r>
              <a:rPr lang="el-GR" sz="2900" dirty="0">
                <a:cs typeface="Times New Roman" pitchFamily="18" charset="0"/>
              </a:rPr>
              <a:t> </a:t>
            </a:r>
            <a:r>
              <a:rPr lang="el-GR" sz="2900" dirty="0" err="1">
                <a:cs typeface="Times New Roman" pitchFamily="18" charset="0"/>
              </a:rPr>
              <a:t>but</a:t>
            </a:r>
            <a:r>
              <a:rPr lang="el-GR" sz="2900" dirty="0">
                <a:cs typeface="Times New Roman" pitchFamily="18" charset="0"/>
              </a:rPr>
              <a:t> </a:t>
            </a:r>
            <a:r>
              <a:rPr lang="el-GR" sz="2900" dirty="0" err="1">
                <a:cs typeface="Times New Roman" pitchFamily="18" charset="0"/>
              </a:rPr>
              <a:t>also</a:t>
            </a:r>
            <a:r>
              <a:rPr lang="el-GR" sz="2900" dirty="0">
                <a:cs typeface="Times New Roman" pitchFamily="18" charset="0"/>
              </a:rPr>
              <a:t> </a:t>
            </a:r>
            <a:r>
              <a:rPr lang="el-GR" sz="2900" dirty="0" err="1">
                <a:cs typeface="Times New Roman" pitchFamily="18" charset="0"/>
              </a:rPr>
              <a:t>show</a:t>
            </a:r>
            <a:r>
              <a:rPr lang="el-GR" sz="2900" dirty="0">
                <a:cs typeface="Times New Roman" pitchFamily="18" charset="0"/>
              </a:rPr>
              <a:t> </a:t>
            </a:r>
            <a:r>
              <a:rPr lang="el-GR" sz="2900" dirty="0" err="1">
                <a:cs typeface="Times New Roman" pitchFamily="18" charset="0"/>
              </a:rPr>
              <a:t>that</a:t>
            </a:r>
            <a:r>
              <a:rPr lang="el-GR" sz="2900" dirty="0">
                <a:cs typeface="Times New Roman" pitchFamily="18" charset="0"/>
              </a:rPr>
              <a:t> </a:t>
            </a:r>
            <a:r>
              <a:rPr lang="el-GR" sz="2900" dirty="0" err="1">
                <a:cs typeface="Times New Roman" pitchFamily="18" charset="0"/>
              </a:rPr>
              <a:t>Greece</a:t>
            </a:r>
            <a:r>
              <a:rPr lang="el-GR" sz="2900" dirty="0">
                <a:cs typeface="Times New Roman" pitchFamily="18" charset="0"/>
              </a:rPr>
              <a:t> </a:t>
            </a:r>
            <a:r>
              <a:rPr lang="el-GR" sz="2900" dirty="0" err="1">
                <a:cs typeface="Times New Roman" pitchFamily="18" charset="0"/>
              </a:rPr>
              <a:t>has</a:t>
            </a:r>
            <a:r>
              <a:rPr lang="el-GR" sz="2900" dirty="0">
                <a:cs typeface="Times New Roman" pitchFamily="18" charset="0"/>
              </a:rPr>
              <a:t> </a:t>
            </a:r>
            <a:r>
              <a:rPr lang="el-GR" sz="2900" dirty="0" err="1">
                <a:cs typeface="Times New Roman" pitchFamily="18" charset="0"/>
              </a:rPr>
              <a:t>still</a:t>
            </a:r>
            <a:r>
              <a:rPr lang="el-GR" sz="2900" dirty="0">
                <a:cs typeface="Times New Roman" pitchFamily="18" charset="0"/>
              </a:rPr>
              <a:t> a </a:t>
            </a:r>
            <a:r>
              <a:rPr lang="el-GR" sz="2900" dirty="0" err="1">
                <a:cs typeface="Times New Roman" pitchFamily="18" charset="0"/>
              </a:rPr>
              <a:t>long</a:t>
            </a:r>
            <a:r>
              <a:rPr lang="el-GR" sz="2900" dirty="0">
                <a:cs typeface="Times New Roman" pitchFamily="18" charset="0"/>
              </a:rPr>
              <a:t> </a:t>
            </a:r>
            <a:r>
              <a:rPr lang="el-GR" sz="2900" dirty="0" err="1">
                <a:cs typeface="Times New Roman" pitchFamily="18" charset="0"/>
              </a:rPr>
              <a:t>way</a:t>
            </a:r>
            <a:r>
              <a:rPr lang="el-GR" sz="2900" dirty="0">
                <a:cs typeface="Times New Roman" pitchFamily="18" charset="0"/>
              </a:rPr>
              <a:t> </a:t>
            </a:r>
            <a:r>
              <a:rPr lang="el-GR" sz="2900" dirty="0" err="1">
                <a:cs typeface="Times New Roman" pitchFamily="18" charset="0"/>
              </a:rPr>
              <a:t>to</a:t>
            </a:r>
            <a:r>
              <a:rPr lang="el-GR" sz="2900" dirty="0">
                <a:cs typeface="Times New Roman" pitchFamily="18" charset="0"/>
              </a:rPr>
              <a:t> </a:t>
            </a:r>
            <a:r>
              <a:rPr lang="el-GR" sz="2900" dirty="0" err="1">
                <a:cs typeface="Times New Roman" pitchFamily="18" charset="0"/>
              </a:rPr>
              <a:t>go</a:t>
            </a:r>
            <a:r>
              <a:rPr lang="el-GR" sz="2900" dirty="0">
                <a:cs typeface="Times New Roman" pitchFamily="18" charset="0"/>
              </a:rPr>
              <a:t>, </a:t>
            </a:r>
            <a:r>
              <a:rPr lang="el-GR" sz="2900" dirty="0" err="1">
                <a:cs typeface="Times New Roman" pitchFamily="18" charset="0"/>
              </a:rPr>
              <a:t>to</a:t>
            </a:r>
            <a:r>
              <a:rPr lang="el-GR" sz="2900" dirty="0">
                <a:cs typeface="Times New Roman" pitchFamily="18" charset="0"/>
              </a:rPr>
              <a:t> </a:t>
            </a:r>
            <a:r>
              <a:rPr lang="el-GR" sz="2900" dirty="0" err="1">
                <a:cs typeface="Times New Roman" pitchFamily="18" charset="0"/>
              </a:rPr>
              <a:t>leave</a:t>
            </a:r>
            <a:r>
              <a:rPr lang="el-GR" sz="2900" dirty="0">
                <a:cs typeface="Times New Roman" pitchFamily="18" charset="0"/>
              </a:rPr>
              <a:t> </a:t>
            </a:r>
            <a:r>
              <a:rPr lang="el-GR" sz="2900" dirty="0" err="1">
                <a:cs typeface="Times New Roman" pitchFamily="18" charset="0"/>
              </a:rPr>
              <a:t>behind</a:t>
            </a:r>
            <a:r>
              <a:rPr lang="el-GR" sz="2900" dirty="0">
                <a:cs typeface="Times New Roman" pitchFamily="18" charset="0"/>
              </a:rPr>
              <a:t> </a:t>
            </a:r>
            <a:r>
              <a:rPr lang="el-GR" sz="2900" dirty="0" err="1">
                <a:cs typeface="Times New Roman" pitchFamily="18" charset="0"/>
              </a:rPr>
              <a:t>its</a:t>
            </a:r>
            <a:r>
              <a:rPr lang="el-GR" sz="2900" dirty="0">
                <a:cs typeface="Times New Roman" pitchFamily="18" charset="0"/>
              </a:rPr>
              <a:t> </a:t>
            </a:r>
            <a:r>
              <a:rPr lang="el-GR" sz="2900" dirty="0" err="1">
                <a:cs typeface="Times New Roman" pitchFamily="18" charset="0"/>
              </a:rPr>
              <a:t>ethnocentric</a:t>
            </a:r>
            <a:r>
              <a:rPr lang="el-GR" sz="2900" dirty="0">
                <a:cs typeface="Times New Roman" pitchFamily="18" charset="0"/>
              </a:rPr>
              <a:t> </a:t>
            </a:r>
            <a:r>
              <a:rPr lang="el-GR" sz="2900" dirty="0" err="1">
                <a:cs typeface="Times New Roman" pitchFamily="18" charset="0"/>
              </a:rPr>
              <a:t>image</a:t>
            </a:r>
            <a:r>
              <a:rPr lang="el-GR" sz="2900" dirty="0">
                <a:cs typeface="Times New Roman" pitchFamily="18" charset="0"/>
              </a:rPr>
              <a:t> </a:t>
            </a:r>
            <a:r>
              <a:rPr lang="el-GR" sz="2900" dirty="0" err="1">
                <a:cs typeface="Times New Roman" pitchFamily="18" charset="0"/>
              </a:rPr>
              <a:t>and</a:t>
            </a:r>
            <a:r>
              <a:rPr lang="el-GR" sz="2900" dirty="0">
                <a:cs typeface="Times New Roman" pitchFamily="18" charset="0"/>
              </a:rPr>
              <a:t> </a:t>
            </a:r>
            <a:r>
              <a:rPr lang="el-GR" sz="2900" dirty="0" err="1">
                <a:cs typeface="Times New Roman" pitchFamily="18" charset="0"/>
              </a:rPr>
              <a:t>fully</a:t>
            </a:r>
            <a:r>
              <a:rPr lang="el-GR" sz="2900" dirty="0">
                <a:cs typeface="Times New Roman" pitchFamily="18" charset="0"/>
              </a:rPr>
              <a:t> </a:t>
            </a:r>
            <a:r>
              <a:rPr lang="el-GR" sz="2900" dirty="0" err="1">
                <a:cs typeface="Times New Roman" pitchFamily="18" charset="0"/>
              </a:rPr>
              <a:t>implement</a:t>
            </a:r>
            <a:r>
              <a:rPr lang="el-GR" sz="2900" dirty="0">
                <a:cs typeface="Times New Roman" pitchFamily="18" charset="0"/>
              </a:rPr>
              <a:t> </a:t>
            </a:r>
            <a:r>
              <a:rPr lang="en-US" sz="2900" dirty="0">
                <a:cs typeface="Times New Roman" pitchFamily="18" charset="0"/>
              </a:rPr>
              <a:t>I</a:t>
            </a:r>
            <a:r>
              <a:rPr lang="el-GR" sz="2900" dirty="0" err="1">
                <a:cs typeface="Times New Roman" pitchFamily="18" charset="0"/>
              </a:rPr>
              <a:t>ntercultural</a:t>
            </a:r>
            <a:r>
              <a:rPr lang="el-GR" sz="2900" dirty="0">
                <a:cs typeface="Times New Roman" pitchFamily="18" charset="0"/>
              </a:rPr>
              <a:t> </a:t>
            </a:r>
            <a:r>
              <a:rPr lang="en-US" sz="2900" dirty="0">
                <a:cs typeface="Times New Roman" pitchFamily="18" charset="0"/>
              </a:rPr>
              <a:t>E</a:t>
            </a:r>
            <a:r>
              <a:rPr lang="el-GR" sz="2900" dirty="0" err="1">
                <a:cs typeface="Times New Roman" pitchFamily="18" charset="0"/>
              </a:rPr>
              <a:t>ducation</a:t>
            </a:r>
            <a:r>
              <a:rPr lang="el-GR" sz="2900" dirty="0">
                <a:cs typeface="Times New Roman" pitchFamily="18" charset="0"/>
              </a:rPr>
              <a:t> </a:t>
            </a:r>
            <a:r>
              <a:rPr lang="el-GR" sz="2900" dirty="0" err="1">
                <a:cs typeface="Times New Roman" pitchFamily="18" charset="0"/>
              </a:rPr>
              <a:t>within</a:t>
            </a:r>
            <a:r>
              <a:rPr lang="el-GR" sz="2900" dirty="0">
                <a:cs typeface="Times New Roman" pitchFamily="18" charset="0"/>
              </a:rPr>
              <a:t> </a:t>
            </a:r>
            <a:r>
              <a:rPr lang="el-GR" sz="2900" dirty="0" err="1">
                <a:cs typeface="Times New Roman" pitchFamily="18" charset="0"/>
              </a:rPr>
              <a:t>all</a:t>
            </a:r>
            <a:r>
              <a:rPr lang="el-GR" sz="2900" dirty="0">
                <a:cs typeface="Times New Roman" pitchFamily="18" charset="0"/>
              </a:rPr>
              <a:t> </a:t>
            </a:r>
            <a:r>
              <a:rPr lang="el-GR" sz="2900" dirty="0" err="1">
                <a:cs typeface="Times New Roman" pitchFamily="18" charset="0"/>
              </a:rPr>
              <a:t>public</a:t>
            </a:r>
            <a:r>
              <a:rPr lang="el-GR" sz="2900" dirty="0">
                <a:cs typeface="Times New Roman" pitchFamily="18" charset="0"/>
              </a:rPr>
              <a:t> </a:t>
            </a:r>
            <a:r>
              <a:rPr lang="el-GR" sz="2900" dirty="0" err="1">
                <a:cs typeface="Times New Roman" pitchFamily="18" charset="0"/>
              </a:rPr>
              <a:t>schools</a:t>
            </a:r>
            <a:r>
              <a:rPr lang="el-GR" sz="2900" dirty="0">
                <a:cs typeface="Times New Roman" pitchFamily="18" charset="0"/>
              </a:rPr>
              <a:t>, </a:t>
            </a:r>
            <a:r>
              <a:rPr lang="el-GR" sz="2900" dirty="0" err="1">
                <a:cs typeface="Times New Roman" pitchFamily="18" charset="0"/>
              </a:rPr>
              <a:t>not</a:t>
            </a:r>
            <a:r>
              <a:rPr lang="el-GR" sz="2900" dirty="0">
                <a:cs typeface="Times New Roman" pitchFamily="18" charset="0"/>
              </a:rPr>
              <a:t> </a:t>
            </a:r>
            <a:r>
              <a:rPr lang="el-GR" sz="2900" dirty="0" err="1">
                <a:cs typeface="Times New Roman" pitchFamily="18" charset="0"/>
              </a:rPr>
              <a:t>only</a:t>
            </a:r>
            <a:r>
              <a:rPr lang="el-GR" sz="2900" dirty="0">
                <a:cs typeface="Times New Roman" pitchFamily="18" charset="0"/>
              </a:rPr>
              <a:t> </a:t>
            </a:r>
            <a:r>
              <a:rPr lang="el-GR" sz="2900" dirty="0" err="1">
                <a:cs typeface="Times New Roman" pitchFamily="18" charset="0"/>
              </a:rPr>
              <a:t>in</a:t>
            </a:r>
            <a:r>
              <a:rPr lang="el-GR" sz="2900" dirty="0">
                <a:cs typeface="Times New Roman" pitchFamily="18" charset="0"/>
              </a:rPr>
              <a:t> </a:t>
            </a:r>
            <a:r>
              <a:rPr lang="el-GR" sz="2900" dirty="0" err="1">
                <a:cs typeface="Times New Roman" pitchFamily="18" charset="0"/>
              </a:rPr>
              <a:t>the</a:t>
            </a:r>
            <a:r>
              <a:rPr lang="el-GR" sz="2900" dirty="0">
                <a:cs typeface="Times New Roman" pitchFamily="18" charset="0"/>
              </a:rPr>
              <a:t> </a:t>
            </a:r>
            <a:r>
              <a:rPr lang="el-GR" sz="2900" dirty="0" err="1">
                <a:cs typeface="Times New Roman" pitchFamily="18" charset="0"/>
              </a:rPr>
              <a:t>so</a:t>
            </a:r>
            <a:r>
              <a:rPr lang="el-GR" sz="2900" dirty="0">
                <a:cs typeface="Times New Roman" pitchFamily="18" charset="0"/>
              </a:rPr>
              <a:t>-</a:t>
            </a:r>
            <a:r>
              <a:rPr lang="el-GR" sz="2900" dirty="0" err="1">
                <a:cs typeface="Times New Roman" pitchFamily="18" charset="0"/>
              </a:rPr>
              <a:t>called</a:t>
            </a:r>
            <a:r>
              <a:rPr lang="el-GR" sz="2900" dirty="0">
                <a:cs typeface="Times New Roman" pitchFamily="18" charset="0"/>
              </a:rPr>
              <a:t> </a:t>
            </a:r>
            <a:r>
              <a:rPr lang="en-US" sz="2900" dirty="0">
                <a:cs typeface="Times New Roman" pitchFamily="18" charset="0"/>
              </a:rPr>
              <a:t>I</a:t>
            </a:r>
            <a:r>
              <a:rPr lang="el-GR" sz="2900" dirty="0" err="1">
                <a:cs typeface="Times New Roman" pitchFamily="18" charset="0"/>
              </a:rPr>
              <a:t>ntercultural</a:t>
            </a:r>
            <a:r>
              <a:rPr lang="el-GR" sz="2900" dirty="0">
                <a:cs typeface="Times New Roman" pitchFamily="18" charset="0"/>
              </a:rPr>
              <a:t> </a:t>
            </a:r>
            <a:r>
              <a:rPr lang="en-US" sz="2900" dirty="0">
                <a:cs typeface="Times New Roman" pitchFamily="18" charset="0"/>
              </a:rPr>
              <a:t>S</a:t>
            </a:r>
            <a:r>
              <a:rPr lang="el-GR" sz="2900" dirty="0" err="1">
                <a:cs typeface="Times New Roman" pitchFamily="18" charset="0"/>
              </a:rPr>
              <a:t>chools</a:t>
            </a:r>
            <a:r>
              <a:rPr lang="en-US" sz="2900" dirty="0">
                <a:cs typeface="Times New Roman" pitchFamily="18" charset="0"/>
              </a:rPr>
              <a:t> </a:t>
            </a:r>
            <a:endParaRPr lang="el-GR" sz="2900" dirty="0">
              <a:cs typeface="Times New Roman" pitchFamily="18" charset="0"/>
            </a:endParaRPr>
          </a:p>
          <a:p>
            <a:pPr marL="274320" indent="-274320" fontAlgn="auto">
              <a:spcBef>
                <a:spcPts val="580"/>
              </a:spcBef>
              <a:spcAft>
                <a:spcPts val="0"/>
              </a:spcAft>
              <a:buFont typeface="Wingdings 2"/>
              <a:buNone/>
              <a:defRPr/>
            </a:pPr>
            <a:endParaRPr lang="en-US" dirty="0"/>
          </a:p>
        </p:txBody>
      </p:sp>
    </p:spTree>
  </p:cSld>
  <p:clrMapOvr>
    <a:masterClrMapping/>
  </p:clrMapOvr>
  <p:transition advClick="0" advTm="10000"/>
  <p:extLst>
    <p:ext uri="{E180D4A7-C9FB-4DFB-919C-405C955672EB}">
      <p14:showEvtLst xmlns:p14="http://schemas.microsoft.com/office/powerpoint/2010/main">
        <p14:playEvt time="532" objId="6"/>
        <p14:triggerEvt type="onClick" time="532" objId="6"/>
        <p14:stopEvt time="103358" objId="6"/>
      </p14:showEvtLst>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571488"/>
          </a:xfrm>
        </p:spPr>
        <p:txBody>
          <a:bodyPr>
            <a:normAutofit fontScale="90000"/>
          </a:bodyPr>
          <a:lstStyle/>
          <a:p>
            <a:pPr fontAlgn="auto">
              <a:spcAft>
                <a:spcPts val="0"/>
              </a:spcAft>
              <a:defRPr/>
            </a:pPr>
            <a:r>
              <a:rPr lang="en-US" sz="2800" dirty="0">
                <a:latin typeface="+mn-lt"/>
              </a:rPr>
              <a:t>METHODOLOGY-RESEARCH DESIGN-INSTRUMENTATION</a:t>
            </a:r>
            <a:endParaRPr lang="el-GR" sz="2800" dirty="0">
              <a:latin typeface="+mn-lt"/>
            </a:endParaRPr>
          </a:p>
        </p:txBody>
      </p:sp>
      <p:sp>
        <p:nvSpPr>
          <p:cNvPr id="4" name="3 - Θέση αριθμού διαφάνειας"/>
          <p:cNvSpPr>
            <a:spLocks noGrp="1"/>
          </p:cNvSpPr>
          <p:nvPr>
            <p:ph type="sldNum" sz="quarter" idx="12"/>
          </p:nvPr>
        </p:nvSpPr>
        <p:spPr/>
        <p:txBody>
          <a:bodyPr/>
          <a:lstStyle/>
          <a:p>
            <a:pPr>
              <a:defRPr/>
            </a:pPr>
            <a:fld id="{D2DBA73B-B3EE-4B51-9D29-918F26597BBA}" type="slidenum">
              <a:rPr lang="el-GR"/>
              <a:pPr>
                <a:defRPr/>
              </a:pPr>
              <a:t>5</a:t>
            </a:fld>
            <a:endParaRPr lang="el-GR"/>
          </a:p>
        </p:txBody>
      </p:sp>
      <p:sp>
        <p:nvSpPr>
          <p:cNvPr id="3" name="2 - Θέση περιεχομένου"/>
          <p:cNvSpPr>
            <a:spLocks noGrp="1"/>
          </p:cNvSpPr>
          <p:nvPr>
            <p:ph sz="quarter" idx="1"/>
          </p:nvPr>
        </p:nvSpPr>
        <p:spPr>
          <a:xfrm>
            <a:off x="457200" y="1785926"/>
            <a:ext cx="8229600" cy="4788610"/>
          </a:xfrm>
        </p:spPr>
        <p:txBody>
          <a:bodyPr>
            <a:normAutofit fontScale="25000" lnSpcReduction="20000"/>
          </a:bodyPr>
          <a:lstStyle/>
          <a:p>
            <a:pPr marL="274320" indent="-274320" fontAlgn="auto">
              <a:spcBef>
                <a:spcPts val="580"/>
              </a:spcBef>
              <a:spcAft>
                <a:spcPts val="0"/>
              </a:spcAft>
              <a:buNone/>
              <a:defRPr/>
            </a:pPr>
            <a:endParaRPr lang="en-US" dirty="0">
              <a:latin typeface="Times New Roman" pitchFamily="18" charset="0"/>
              <a:cs typeface="Times New Roman" pitchFamily="18" charset="0"/>
            </a:endParaRPr>
          </a:p>
          <a:p>
            <a:pPr marL="274320" indent="-274320" algn="just" fontAlgn="auto">
              <a:spcBef>
                <a:spcPts val="580"/>
              </a:spcBef>
              <a:spcAft>
                <a:spcPts val="0"/>
              </a:spcAft>
              <a:buFont typeface="Wingdings 2"/>
              <a:buChar char=""/>
              <a:defRPr/>
            </a:pPr>
            <a:r>
              <a:rPr lang="en-US" dirty="0">
                <a:latin typeface="Times New Roman" pitchFamily="18" charset="0"/>
                <a:cs typeface="Times New Roman" pitchFamily="18" charset="0"/>
              </a:rPr>
              <a:t> </a:t>
            </a:r>
            <a:r>
              <a:rPr lang="en-US" sz="4000" dirty="0">
                <a:cs typeface="Times New Roman" pitchFamily="18" charset="0"/>
              </a:rPr>
              <a:t>Objectivity, validity and reliability in research quantitative tools (questionnaires) </a:t>
            </a:r>
            <a:endParaRPr lang="el-GR" sz="4000" dirty="0">
              <a:cs typeface="Times New Roman" pitchFamily="18" charset="0"/>
            </a:endParaRPr>
          </a:p>
          <a:p>
            <a:pPr marL="274320" indent="-274320" algn="just" fontAlgn="auto">
              <a:spcBef>
                <a:spcPts val="580"/>
              </a:spcBef>
              <a:spcAft>
                <a:spcPts val="0"/>
              </a:spcAft>
              <a:buFont typeface="Wingdings 2"/>
              <a:buChar char=""/>
              <a:defRPr/>
            </a:pPr>
            <a:r>
              <a:rPr lang="en-US" sz="4000" dirty="0">
                <a:cs typeface="Times New Roman" pitchFamily="18" charset="0"/>
              </a:rPr>
              <a:t>Possible limitations to the generalization of the study</a:t>
            </a:r>
            <a:r>
              <a:rPr lang="el-GR" sz="4000" dirty="0">
                <a:cs typeface="Times New Roman" pitchFamily="18" charset="0"/>
              </a:rPr>
              <a:t>: </a:t>
            </a:r>
            <a:r>
              <a:rPr lang="en-US" sz="4000" dirty="0">
                <a:cs typeface="Times New Roman" pitchFamily="18" charset="0"/>
              </a:rPr>
              <a:t>it is not always feasible to mould attitudes into numbers</a:t>
            </a:r>
            <a:endParaRPr lang="el-GR" sz="4000" dirty="0">
              <a:cs typeface="Times New Roman" pitchFamily="18" charset="0"/>
            </a:endParaRPr>
          </a:p>
          <a:p>
            <a:pPr marL="274320" indent="-274320" algn="just">
              <a:spcBef>
                <a:spcPts val="580"/>
              </a:spcBef>
              <a:buFont typeface="Wingdings 2"/>
              <a:buChar char=""/>
              <a:defRPr/>
            </a:pPr>
            <a:r>
              <a:rPr lang="en-US" sz="4000" dirty="0">
                <a:cs typeface="Times New Roman" pitchFamily="18" charset="0"/>
              </a:rPr>
              <a:t>Participants have to develop a trusting attitude towards the researcher in terms of anonymity and confidentiality</a:t>
            </a:r>
          </a:p>
          <a:p>
            <a:pPr marL="274320" indent="-274320" algn="just">
              <a:spcBef>
                <a:spcPts val="580"/>
              </a:spcBef>
              <a:buFont typeface="Wingdings 2"/>
              <a:buChar char=""/>
              <a:defRPr/>
            </a:pPr>
            <a:endParaRPr lang="en-US" sz="4000" dirty="0">
              <a:cs typeface="Times New Roman" pitchFamily="18" charset="0"/>
            </a:endParaRPr>
          </a:p>
          <a:p>
            <a:pPr marL="274320" indent="-274320" algn="just">
              <a:spcBef>
                <a:spcPts val="580"/>
              </a:spcBef>
              <a:buFont typeface="Wingdings 2"/>
              <a:buChar char=""/>
              <a:defRPr/>
            </a:pPr>
            <a:r>
              <a:rPr lang="en-US" sz="4000" dirty="0">
                <a:cs typeface="Times New Roman" pitchFamily="18" charset="0"/>
              </a:rPr>
              <a:t>Respondents to the questionnaire were asked in the first part to provide some personal background data (demographic information) about their teaching experience, workplace, age, gender, education status, types of courses they teach, knowledge of foreign languages, geographical area their school is located in, any previous intercultural training and living or travelling abroad</a:t>
            </a:r>
            <a:r>
              <a:rPr lang="el-GR" sz="4000" dirty="0">
                <a:cs typeface="Times New Roman" pitchFamily="18" charset="0"/>
              </a:rPr>
              <a:t>.</a:t>
            </a:r>
            <a:endParaRPr lang="en-US" sz="4000" dirty="0">
              <a:cs typeface="Times New Roman" pitchFamily="18" charset="0"/>
            </a:endParaRPr>
          </a:p>
          <a:p>
            <a:pPr marL="274320" indent="-274320" algn="just">
              <a:spcBef>
                <a:spcPts val="580"/>
              </a:spcBef>
              <a:buFont typeface="Wingdings 2"/>
              <a:buChar char=""/>
              <a:defRPr/>
            </a:pPr>
            <a:r>
              <a:rPr lang="en-US" sz="4000" dirty="0">
                <a:cs typeface="Times New Roman" pitchFamily="18" charset="0"/>
              </a:rPr>
              <a:t>In the second part, they were called to give responses to 20 items which clearly indicated their stances to encouraging intercultural practices in their lessons. A 5-point </a:t>
            </a:r>
            <a:r>
              <a:rPr lang="en-US" sz="4000" dirty="0" err="1">
                <a:cs typeface="Times New Roman" pitchFamily="18" charset="0"/>
              </a:rPr>
              <a:t>Likert</a:t>
            </a:r>
            <a:r>
              <a:rPr lang="en-US" sz="4000" dirty="0">
                <a:cs typeface="Times New Roman" pitchFamily="18" charset="0"/>
              </a:rPr>
              <a:t> scale (1 for strongly disagree and 5 for strongly agree) used to the questionnaire design</a:t>
            </a:r>
            <a:r>
              <a:rPr lang="el-GR" sz="4000" dirty="0">
                <a:cs typeface="Times New Roman" pitchFamily="18" charset="0"/>
              </a:rPr>
              <a:t>: </a:t>
            </a:r>
            <a:r>
              <a:rPr lang="en-US" sz="4000" dirty="0">
                <a:cs typeface="Times New Roman" pitchFamily="18" charset="0"/>
              </a:rPr>
              <a:t>participants express how much they agree or disagree with a particular statement.</a:t>
            </a:r>
          </a:p>
          <a:p>
            <a:pPr marL="274320" indent="-274320" algn="just" fontAlgn="auto">
              <a:spcBef>
                <a:spcPts val="580"/>
              </a:spcBef>
              <a:spcAft>
                <a:spcPts val="0"/>
              </a:spcAft>
              <a:buFont typeface="Wingdings 2"/>
              <a:buChar char=""/>
              <a:defRPr/>
            </a:pPr>
            <a:endParaRPr lang="el-GR" sz="4000" dirty="0">
              <a:cs typeface="Times New Roman" pitchFamily="18" charset="0"/>
            </a:endParaRPr>
          </a:p>
          <a:p>
            <a:pPr marL="274320" indent="-274320" algn="just" fontAlgn="auto">
              <a:spcBef>
                <a:spcPts val="580"/>
              </a:spcBef>
              <a:spcAft>
                <a:spcPts val="0"/>
              </a:spcAft>
              <a:buFont typeface="Wingdings 2"/>
              <a:buChar char=""/>
              <a:defRPr/>
            </a:pPr>
            <a:r>
              <a:rPr lang="en-US" sz="4000" dirty="0">
                <a:cs typeface="Times New Roman" pitchFamily="18" charset="0"/>
              </a:rPr>
              <a:t>Construction of the questionnaire based on two published articles in well-known educational Journals (Canadian Journal of Higher Education and English Language Teaching Journal) surveying that exactly topic of </a:t>
            </a:r>
            <a:r>
              <a:rPr lang="en-US" sz="4000" dirty="0" err="1">
                <a:cs typeface="Times New Roman" pitchFamily="18" charset="0"/>
              </a:rPr>
              <a:t>interculturalism</a:t>
            </a:r>
            <a:r>
              <a:rPr lang="en-US" sz="4000" dirty="0">
                <a:cs typeface="Times New Roman" pitchFamily="18" charset="0"/>
              </a:rPr>
              <a:t> in education.</a:t>
            </a:r>
          </a:p>
          <a:p>
            <a:pPr marL="274320" indent="-274320" algn="just">
              <a:spcBef>
                <a:spcPts val="580"/>
              </a:spcBef>
              <a:buFont typeface="Wingdings 2"/>
              <a:buChar char=""/>
              <a:defRPr/>
            </a:pPr>
            <a:r>
              <a:rPr lang="en-US" sz="4000" dirty="0">
                <a:cs typeface="Times New Roman" pitchFamily="18" charset="0"/>
              </a:rPr>
              <a:t>The researcher thought about and very carefully combined items of the two published sources in order to devise that exactly questionnaire which reflected -on the researcher’s opinion- what they actually wanted to investigate, that is Greek teachers’ stances in class towards the application of intercultural practices. </a:t>
            </a:r>
          </a:p>
          <a:p>
            <a:pPr marL="274320" indent="-274320" algn="just">
              <a:spcBef>
                <a:spcPts val="580"/>
              </a:spcBef>
              <a:buFont typeface="Wingdings 2"/>
              <a:buChar char=""/>
              <a:defRPr/>
            </a:pPr>
            <a:r>
              <a:rPr lang="en-US" sz="4000" dirty="0">
                <a:cs typeface="Times New Roman" pitchFamily="18" charset="0"/>
              </a:rPr>
              <a:t>The devised scale was selected because it takes into account all of the dimensions of intercultural practices and measures intercultural sensitivity of any given group of people, thus that of Greek teachers. Its items address the purpose of the research successfully while its structure is reader-friendly for the respondent to answer. </a:t>
            </a:r>
          </a:p>
          <a:p>
            <a:pPr marL="274320" indent="-274320" algn="just" fontAlgn="auto">
              <a:spcBef>
                <a:spcPts val="580"/>
              </a:spcBef>
              <a:spcAft>
                <a:spcPts val="0"/>
              </a:spcAft>
              <a:buFont typeface="Wingdings 2"/>
              <a:buChar char=""/>
              <a:defRPr/>
            </a:pPr>
            <a:endParaRPr lang="el-GR" sz="4000" dirty="0">
              <a:cs typeface="Times New Roman" pitchFamily="18" charset="0"/>
            </a:endParaRPr>
          </a:p>
          <a:p>
            <a:pPr marL="274320" indent="-274320" algn="just">
              <a:spcBef>
                <a:spcPts val="580"/>
              </a:spcBef>
              <a:buFont typeface="Wingdings 2"/>
              <a:buChar char=""/>
              <a:defRPr/>
            </a:pPr>
            <a:r>
              <a:rPr lang="en-US" sz="4000" dirty="0">
                <a:cs typeface="Times New Roman" pitchFamily="18" charset="0"/>
              </a:rPr>
              <a:t>Pilot testing</a:t>
            </a:r>
            <a:r>
              <a:rPr lang="el-GR" sz="4000" dirty="0">
                <a:cs typeface="Times New Roman" pitchFamily="18" charset="0"/>
              </a:rPr>
              <a:t>:</a:t>
            </a:r>
            <a:r>
              <a:rPr lang="en-US" sz="4000" dirty="0">
                <a:cs typeface="Times New Roman" pitchFamily="18" charset="0"/>
              </a:rPr>
              <a:t> researcher’s  experienced colleagues  carefully selecting and constructing the number items by making minor changes in verbal form and structure. Items were eliminated, adapted, grouped and selected appropriately while they were ranked according to their significance and flow of answers. Consequently, items 1-14 were extracted and designed upon adaptation from the English Language Teaching Journal </a:t>
            </a:r>
            <a:r>
              <a:rPr lang="en-US" sz="4000" i="1" dirty="0">
                <a:cs typeface="Times New Roman" pitchFamily="18" charset="0"/>
              </a:rPr>
              <a:t>(Vol. 12, No. 1, 2019, pages 30-47)</a:t>
            </a:r>
            <a:r>
              <a:rPr lang="en-US" sz="4000" dirty="0">
                <a:cs typeface="Times New Roman" pitchFamily="18" charset="0"/>
              </a:rPr>
              <a:t> while items 15-20 were extracted and designed upon adaptation from the Canadian Journal of Higher Education </a:t>
            </a:r>
            <a:r>
              <a:rPr lang="en-US" sz="4000" i="1" dirty="0">
                <a:cs typeface="Times New Roman" pitchFamily="18" charset="0"/>
              </a:rPr>
              <a:t>(Vol. 44, No. 3, 2014, pages 86–103)</a:t>
            </a:r>
            <a:r>
              <a:rPr lang="en-US" sz="4000" dirty="0">
                <a:cs typeface="Times New Roman" pitchFamily="18" charset="0"/>
              </a:rPr>
              <a:t>. Further analyses were carried out to evaluate the concurrent validity of the designed questionnaire with related measures and a 20-item questionnaire resulted.</a:t>
            </a:r>
          </a:p>
          <a:p>
            <a:pPr marL="274320" indent="-274320" algn="just">
              <a:spcBef>
                <a:spcPts val="580"/>
              </a:spcBef>
              <a:buFont typeface="Wingdings 2"/>
              <a:buChar char=""/>
              <a:defRPr/>
            </a:pPr>
            <a:r>
              <a:rPr lang="en-US" sz="4000" dirty="0">
                <a:cs typeface="Times New Roman" pitchFamily="18" charset="0"/>
              </a:rPr>
              <a:t>Participants’ answers reported on Google Drive databases, then extracted in form of tables and graphs (via SPSS software statistics </a:t>
            </a:r>
            <a:r>
              <a:rPr lang="en-US" sz="4000" dirty="0" err="1">
                <a:cs typeface="Times New Roman" pitchFamily="18" charset="0"/>
              </a:rPr>
              <a:t>programme</a:t>
            </a:r>
            <a:r>
              <a:rPr lang="en-US" sz="4000" dirty="0">
                <a:cs typeface="Times New Roman" pitchFamily="18" charset="0"/>
              </a:rPr>
              <a:t>) for further theoretical analysis</a:t>
            </a:r>
            <a:endParaRPr lang="el-GR" sz="4000" dirty="0">
              <a:cs typeface="Times New Roman" pitchFamily="18" charset="0"/>
            </a:endParaRPr>
          </a:p>
          <a:p>
            <a:pPr marL="274320" indent="-274320" algn="just">
              <a:spcBef>
                <a:spcPts val="580"/>
              </a:spcBef>
              <a:buNone/>
              <a:defRPr/>
            </a:pPr>
            <a:endParaRPr lang="el-GR" sz="4000" dirty="0">
              <a:latin typeface="Times New Roman" pitchFamily="18" charset="0"/>
              <a:cs typeface="Times New Roman" pitchFamily="18" charset="0"/>
            </a:endParaRPr>
          </a:p>
          <a:p>
            <a:pPr marL="274320" indent="-274320" algn="just" fontAlgn="auto">
              <a:spcBef>
                <a:spcPts val="580"/>
              </a:spcBef>
              <a:spcAft>
                <a:spcPts val="0"/>
              </a:spcAft>
              <a:buFont typeface="Wingdings 2"/>
              <a:buChar char=""/>
              <a:defRPr/>
            </a:pPr>
            <a:endParaRPr lang="en-US" sz="4000" dirty="0">
              <a:latin typeface="Times New Roman" pitchFamily="18" charset="0"/>
              <a:cs typeface="Times New Roman" pitchFamily="18" charset="0"/>
            </a:endParaRPr>
          </a:p>
          <a:p>
            <a:pPr marL="274320" indent="-274320" algn="just" fontAlgn="auto">
              <a:spcBef>
                <a:spcPts val="580"/>
              </a:spcBef>
              <a:spcAft>
                <a:spcPts val="0"/>
              </a:spcAft>
              <a:buFont typeface="Wingdings 2"/>
              <a:buChar char=""/>
              <a:defRPr/>
            </a:pPr>
            <a:endParaRPr lang="en-US" sz="4000" dirty="0">
              <a:latin typeface="Times New Roman" pitchFamily="18" charset="0"/>
              <a:cs typeface="Times New Roman" pitchFamily="18" charset="0"/>
            </a:endParaRPr>
          </a:p>
          <a:p>
            <a:pPr marL="274320" indent="-274320" algn="just">
              <a:spcBef>
                <a:spcPts val="580"/>
              </a:spcBef>
              <a:buFont typeface="Wingdings 2"/>
              <a:buChar char=""/>
              <a:defRPr/>
            </a:pPr>
            <a:endParaRPr lang="el-GR" sz="4000" dirty="0">
              <a:latin typeface="Times New Roman" pitchFamily="18" charset="0"/>
              <a:cs typeface="Times New Roman" pitchFamily="18" charset="0"/>
            </a:endParaRPr>
          </a:p>
          <a:p>
            <a:pPr marL="274320" indent="-274320" algn="just" fontAlgn="auto">
              <a:spcBef>
                <a:spcPts val="580"/>
              </a:spcBef>
              <a:spcAft>
                <a:spcPts val="0"/>
              </a:spcAft>
              <a:buFont typeface="Wingdings 2"/>
              <a:buChar char=""/>
              <a:defRPr/>
            </a:pPr>
            <a:endParaRPr lang="el-GR" sz="4000" dirty="0">
              <a:latin typeface="Times New Roman" pitchFamily="18" charset="0"/>
              <a:cs typeface="Times New Roman" pitchFamily="18" charset="0"/>
            </a:endParaRPr>
          </a:p>
          <a:p>
            <a:pPr marL="274320" indent="-274320" fontAlgn="auto">
              <a:spcBef>
                <a:spcPts val="580"/>
              </a:spcBef>
              <a:spcAft>
                <a:spcPts val="0"/>
              </a:spcAft>
              <a:buFont typeface="Wingdings 2"/>
              <a:buChar char=""/>
              <a:defRPr/>
            </a:pPr>
            <a:endParaRPr lang="el-GR" sz="3600" dirty="0">
              <a:latin typeface="Times New Roman" pitchFamily="18" charset="0"/>
              <a:cs typeface="Times New Roman" pitchFamily="18" charset="0"/>
            </a:endParaRPr>
          </a:p>
        </p:txBody>
      </p:sp>
    </p:spTree>
  </p:cSld>
  <p:clrMapOvr>
    <a:masterClrMapping/>
  </p:clrMapOvr>
  <p:transition advClick="0" advTm="10000"/>
  <p:extLst>
    <p:ext uri="{E180D4A7-C9FB-4DFB-919C-405C955672EB}">
      <p14:showEvtLst xmlns:p14="http://schemas.microsoft.com/office/powerpoint/2010/main">
        <p14:playEvt time="820" objId="6"/>
        <p14:triggerEvt type="onClick" time="820" objId="6"/>
        <p14:stopEvt time="88130" objId="6"/>
      </p14:showEvtLst>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p:txBody>
          <a:bodyPr/>
          <a:lstStyle/>
          <a:p>
            <a:r>
              <a:rPr lang="en-US" dirty="0">
                <a:latin typeface="+mn-lt"/>
              </a:rPr>
              <a:t>RESEARCH SAMPLE</a:t>
            </a:r>
            <a:endParaRPr lang="el-GR" dirty="0">
              <a:latin typeface="+mn-lt"/>
            </a:endParaRPr>
          </a:p>
        </p:txBody>
      </p:sp>
      <p:sp>
        <p:nvSpPr>
          <p:cNvPr id="4" name="3 - Θέση αριθμού διαφάνειας"/>
          <p:cNvSpPr>
            <a:spLocks noGrp="1"/>
          </p:cNvSpPr>
          <p:nvPr>
            <p:ph type="sldNum" sz="quarter" idx="12"/>
          </p:nvPr>
        </p:nvSpPr>
        <p:spPr/>
        <p:txBody>
          <a:bodyPr/>
          <a:lstStyle/>
          <a:p>
            <a:pPr>
              <a:defRPr/>
            </a:pPr>
            <a:fld id="{5009625C-95AC-4F7C-981B-898AB3C18DBF}" type="slidenum">
              <a:rPr lang="el-GR"/>
              <a:pPr>
                <a:defRPr/>
              </a:pPr>
              <a:t>6</a:t>
            </a:fld>
            <a:endParaRPr lang="el-GR"/>
          </a:p>
        </p:txBody>
      </p:sp>
      <p:sp>
        <p:nvSpPr>
          <p:cNvPr id="13316" name="2 - Θέση περιεχομένου"/>
          <p:cNvSpPr>
            <a:spLocks noGrp="1"/>
          </p:cNvSpPr>
          <p:nvPr>
            <p:ph sz="quarter" idx="1"/>
          </p:nvPr>
        </p:nvSpPr>
        <p:spPr/>
        <p:txBody>
          <a:bodyPr>
            <a:normAutofit/>
          </a:bodyPr>
          <a:lstStyle/>
          <a:p>
            <a:pPr>
              <a:buFont typeface="Wingdings 2" pitchFamily="18" charset="2"/>
              <a:buNone/>
            </a:pPr>
            <a:endParaRPr lang="el-GR" dirty="0"/>
          </a:p>
          <a:p>
            <a:r>
              <a:rPr lang="en-US" dirty="0">
                <a:cs typeface="Times New Roman" pitchFamily="18" charset="0"/>
              </a:rPr>
              <a:t>Representative sample</a:t>
            </a:r>
            <a:r>
              <a:rPr lang="el-GR" dirty="0">
                <a:cs typeface="Times New Roman" pitchFamily="18" charset="0"/>
              </a:rPr>
              <a:t>: </a:t>
            </a:r>
            <a:r>
              <a:rPr lang="en-US" dirty="0">
                <a:cs typeface="Times New Roman" pitchFamily="18" charset="0"/>
              </a:rPr>
              <a:t>Teachers of primary,</a:t>
            </a:r>
            <a:r>
              <a:rPr lang="el-GR" dirty="0">
                <a:cs typeface="Times New Roman" pitchFamily="18" charset="0"/>
              </a:rPr>
              <a:t> </a:t>
            </a:r>
            <a:r>
              <a:rPr lang="en-US" dirty="0"/>
              <a:t>secondary, tertiary education, public or private schools</a:t>
            </a:r>
            <a:endParaRPr lang="el-GR" dirty="0"/>
          </a:p>
          <a:p>
            <a:r>
              <a:rPr lang="en-US" dirty="0">
                <a:cs typeface="Times New Roman" pitchFamily="18" charset="0"/>
              </a:rPr>
              <a:t>Results will be </a:t>
            </a:r>
            <a:r>
              <a:rPr lang="en-US" dirty="0" err="1">
                <a:cs typeface="Times New Roman" pitchFamily="18" charset="0"/>
              </a:rPr>
              <a:t>generalised</a:t>
            </a:r>
            <a:r>
              <a:rPr lang="en-US" dirty="0">
                <a:cs typeface="Times New Roman" pitchFamily="18" charset="0"/>
              </a:rPr>
              <a:t> to a wider target group of teachers (</a:t>
            </a:r>
            <a:r>
              <a:rPr lang="en-US" b="1" dirty="0">
                <a:cs typeface="Times New Roman" pitchFamily="18" charset="0"/>
              </a:rPr>
              <a:t>probability sampling</a:t>
            </a:r>
            <a:r>
              <a:rPr lang="en-US" dirty="0">
                <a:cs typeface="Times New Roman" pitchFamily="18" charset="0"/>
              </a:rPr>
              <a:t> in quantitative research)</a:t>
            </a:r>
          </a:p>
          <a:p>
            <a:r>
              <a:rPr lang="en-US" dirty="0"/>
              <a:t>Geographical area chosen for the questionnaire is not specific (schools around the country where the researcher can have access)</a:t>
            </a:r>
            <a:endParaRPr lang="el-GR" dirty="0">
              <a:cs typeface="Times New Roman" pitchFamily="18" charset="0"/>
            </a:endParaRPr>
          </a:p>
          <a:p>
            <a:pPr>
              <a:buNone/>
            </a:pPr>
            <a:endParaRPr lang="el-GR" dirty="0">
              <a:latin typeface="Times New Roman" pitchFamily="18" charset="0"/>
              <a:cs typeface="Times New Roman" pitchFamily="18" charset="0"/>
            </a:endParaRPr>
          </a:p>
          <a:p>
            <a:pPr>
              <a:buNone/>
            </a:pPr>
            <a:endParaRPr lang="el-GR" dirty="0"/>
          </a:p>
        </p:txBody>
      </p:sp>
    </p:spTree>
  </p:cSld>
  <p:clrMapOvr>
    <a:masterClrMapping/>
  </p:clrMapOvr>
  <p:transition advClick="0" advTm="10000"/>
  <p:extLst>
    <p:ext uri="{E180D4A7-C9FB-4DFB-919C-405C955672EB}">
      <p14:showEvtLst xmlns:p14="http://schemas.microsoft.com/office/powerpoint/2010/main">
        <p14:playEvt time="823" objId="6"/>
        <p14:triggerEvt type="onClick" time="823" objId="6"/>
        <p14:stopEvt time="17381" objId="6"/>
      </p14:showEvtLst>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lstStyle/>
          <a:p>
            <a:r>
              <a:rPr lang="en-US" dirty="0">
                <a:latin typeface="+mn-lt"/>
              </a:rPr>
              <a:t>KEY INTERCULTURAL NOTIONS</a:t>
            </a:r>
            <a:endParaRPr lang="el-GR" dirty="0">
              <a:latin typeface="+mn-lt"/>
            </a:endParaRPr>
          </a:p>
        </p:txBody>
      </p:sp>
      <p:sp>
        <p:nvSpPr>
          <p:cNvPr id="4" name="3 - Θέση αριθμού διαφάνειας"/>
          <p:cNvSpPr>
            <a:spLocks noGrp="1"/>
          </p:cNvSpPr>
          <p:nvPr>
            <p:ph type="sldNum" sz="quarter" idx="12"/>
          </p:nvPr>
        </p:nvSpPr>
        <p:spPr/>
        <p:txBody>
          <a:bodyPr/>
          <a:lstStyle/>
          <a:p>
            <a:pPr>
              <a:defRPr/>
            </a:pPr>
            <a:fld id="{99DC7BD2-00C0-4460-80CD-4767B8E0B82D}" type="slidenum">
              <a:rPr lang="el-GR"/>
              <a:pPr>
                <a:defRPr/>
              </a:pPr>
              <a:t>7</a:t>
            </a:fld>
            <a:endParaRPr lang="el-GR"/>
          </a:p>
        </p:txBody>
      </p:sp>
      <p:sp>
        <p:nvSpPr>
          <p:cNvPr id="14340" name="2 - Θέση περιεχομένου"/>
          <p:cNvSpPr>
            <a:spLocks noGrp="1"/>
          </p:cNvSpPr>
          <p:nvPr>
            <p:ph sz="quarter" idx="1"/>
          </p:nvPr>
        </p:nvSpPr>
        <p:spPr/>
        <p:txBody>
          <a:bodyPr>
            <a:normAutofit/>
          </a:bodyPr>
          <a:lstStyle/>
          <a:p>
            <a:r>
              <a:rPr lang="en-US" sz="1000" dirty="0">
                <a:cs typeface="Times New Roman" pitchFamily="18" charset="0"/>
              </a:rPr>
              <a:t>Intercultural Studies in the twenty-first century has been a modern educational concept in Social Sciences with lots of perspectives and parameters since education across the world tends to broaden its horizons connecting people of different origin, background, culture, religion, life perspective. Teachers are constantly trying to enrich students’ Intercultural Awareness throughout the learning process</a:t>
            </a:r>
            <a:endParaRPr lang="el-GR" sz="1000" dirty="0">
              <a:cs typeface="Times New Roman" pitchFamily="18" charset="0"/>
            </a:endParaRPr>
          </a:p>
          <a:p>
            <a:r>
              <a:rPr lang="en-US" sz="1000" b="1" dirty="0">
                <a:cs typeface="Times New Roman" pitchFamily="18" charset="0"/>
              </a:rPr>
              <a:t>Intercultural understanding </a:t>
            </a:r>
            <a:r>
              <a:rPr lang="en-US" sz="1000" dirty="0">
                <a:cs typeface="Times New Roman" pitchFamily="18" charset="0"/>
              </a:rPr>
              <a:t>involves students learning to value and view critically their own cultural perspectives and practices and those of others through their interactions with people, texts and contexts across the curriculum. Teachers can hold a supporting role in making connections between their own worlds and the worlds of others, developing students’ abilities to communicate with others and sharing Intercultural experiences. Thus, they reconsider their own beliefs and attitudes and gain insight into themselves and others</a:t>
            </a:r>
            <a:endParaRPr lang="el-GR" sz="1000" dirty="0">
              <a:cs typeface="Times New Roman" pitchFamily="18" charset="0"/>
            </a:endParaRPr>
          </a:p>
          <a:p>
            <a:r>
              <a:rPr lang="en-US" sz="1000" dirty="0">
                <a:cs typeface="Times New Roman" pitchFamily="18" charset="0"/>
              </a:rPr>
              <a:t>To develop Intercultural understanding and instill it to their class, teachers have to be </a:t>
            </a:r>
            <a:r>
              <a:rPr lang="en-US" sz="1000" dirty="0" err="1">
                <a:cs typeface="Times New Roman" pitchFamily="18" charset="0"/>
              </a:rPr>
              <a:t>Interculturally</a:t>
            </a:r>
            <a:r>
              <a:rPr lang="en-US" sz="1000" dirty="0">
                <a:cs typeface="Times New Roman" pitchFamily="18" charset="0"/>
              </a:rPr>
              <a:t> Aware</a:t>
            </a:r>
            <a:r>
              <a:rPr lang="en-US" sz="1000" b="1" dirty="0">
                <a:cs typeface="Times New Roman" pitchFamily="18" charset="0"/>
              </a:rPr>
              <a:t>, </a:t>
            </a:r>
            <a:r>
              <a:rPr lang="en-US" sz="1000" dirty="0">
                <a:cs typeface="Times New Roman" pitchFamily="18" charset="0"/>
              </a:rPr>
              <a:t>meaning being able to contrast their own set of beliefs, values, attitudes, world views with those of other cultures and mediate in such a way that communication across cultures is attained and miscommunication is eliminated due to their ability to move beyond stereotypes </a:t>
            </a:r>
          </a:p>
          <a:p>
            <a:r>
              <a:rPr lang="en-US" sz="1000" b="1" dirty="0">
                <a:cs typeface="Times New Roman" pitchFamily="18" charset="0"/>
              </a:rPr>
              <a:t>Intercultural Awareness </a:t>
            </a:r>
            <a:r>
              <a:rPr lang="en-US" sz="1000" dirty="0">
                <a:cs typeface="Times New Roman" pitchFamily="18" charset="0"/>
              </a:rPr>
              <a:t>facilitates not only teachers’ practices in class since they manage to maintain their own cultural identity and establish connections with other cultures through their lessons but also paves the way for a global Intercultural Communication Competence (ICC) </a:t>
            </a:r>
            <a:endParaRPr lang="el-GR" sz="1000" dirty="0">
              <a:cs typeface="Times New Roman" pitchFamily="18" charset="0"/>
            </a:endParaRPr>
          </a:p>
          <a:p>
            <a:r>
              <a:rPr lang="en-US" sz="1000" b="1" dirty="0">
                <a:cs typeface="Times New Roman" pitchFamily="18" charset="0"/>
              </a:rPr>
              <a:t>Intercultural Communication Competence (ICC) </a:t>
            </a:r>
            <a:r>
              <a:rPr lang="en-US" sz="1000" dirty="0">
                <a:cs typeface="Times New Roman" pitchFamily="18" charset="0"/>
              </a:rPr>
              <a:t>refers to the ability to communicate effectively and appropriately in various cultural contexts. Within class contexts, the focus of learning could turn onto Intercultural Competence as a teaching goal with teachers trying to engage their students in the negotiation of meaning along with communication strategies so as to form Intercultural speakers-learners</a:t>
            </a:r>
            <a:endParaRPr lang="el-GR" sz="1000" dirty="0">
              <a:cs typeface="Times New Roman" pitchFamily="18" charset="0"/>
            </a:endParaRPr>
          </a:p>
          <a:p>
            <a:r>
              <a:rPr lang="en-US" sz="1000" dirty="0">
                <a:cs typeface="Times New Roman" pitchFamily="18" charset="0"/>
              </a:rPr>
              <a:t>An </a:t>
            </a:r>
            <a:r>
              <a:rPr lang="en-US" sz="1000" dirty="0" err="1">
                <a:cs typeface="Times New Roman" pitchFamily="18" charset="0"/>
              </a:rPr>
              <a:t>Interculturally</a:t>
            </a:r>
            <a:r>
              <a:rPr lang="en-US" sz="1000" dirty="0">
                <a:cs typeface="Times New Roman" pitchFamily="18" charset="0"/>
              </a:rPr>
              <a:t> Competent learner thinks and acts in Intercultural appropriate ways while they are considered automatically </a:t>
            </a:r>
            <a:r>
              <a:rPr lang="en-US" sz="1000" dirty="0" err="1">
                <a:cs typeface="Times New Roman" pitchFamily="18" charset="0"/>
              </a:rPr>
              <a:t>Interculturally</a:t>
            </a:r>
            <a:r>
              <a:rPr lang="en-US" sz="1000" dirty="0">
                <a:cs typeface="Times New Roman" pitchFamily="18" charset="0"/>
              </a:rPr>
              <a:t> Sensitive since they can modify their behavior as an indication of respect to others’ cultural differences</a:t>
            </a:r>
          </a:p>
          <a:p>
            <a:r>
              <a:rPr lang="en-US" sz="1000" b="1" dirty="0">
                <a:cs typeface="Times New Roman" pitchFamily="18" charset="0"/>
              </a:rPr>
              <a:t>Intercultural Sensitivity (IS)</a:t>
            </a:r>
            <a:r>
              <a:rPr lang="en-US" sz="1000" dirty="0">
                <a:cs typeface="Times New Roman" pitchFamily="18" charset="0"/>
              </a:rPr>
              <a:t> is defined as an active desire to motivate yourself to understand, appreciate, and accept differences among cultures</a:t>
            </a:r>
            <a:endParaRPr lang="el-GR" sz="1000" dirty="0">
              <a:cs typeface="Times New Roman" pitchFamily="18" charset="0"/>
            </a:endParaRPr>
          </a:p>
          <a:p>
            <a:r>
              <a:rPr lang="en-US" sz="1000" dirty="0">
                <a:cs typeface="Times New Roman" pitchFamily="18" charset="0"/>
              </a:rPr>
              <a:t>To this aim, teachers should definitely apply </a:t>
            </a:r>
            <a:r>
              <a:rPr lang="en-US" sz="1000" b="1" dirty="0">
                <a:cs typeface="Times New Roman" pitchFamily="18" charset="0"/>
              </a:rPr>
              <a:t>Intercultural practices</a:t>
            </a:r>
            <a:r>
              <a:rPr lang="en-US" sz="1000" dirty="0">
                <a:cs typeface="Times New Roman" pitchFamily="18" charset="0"/>
              </a:rPr>
              <a:t> in their class, in other words, appropriate practices to help their students develop such skills that allow them to stand with dignity in front of Intercultural Communication encounters. Such instructional practices should ensure that the classroom environment, curriculum and resource materials are culturally meaningful and relevant for all students and respond effectively to cultural differences</a:t>
            </a:r>
            <a:endParaRPr lang="el-GR" sz="1000" dirty="0">
              <a:cs typeface="Times New Roman" pitchFamily="18" charset="0"/>
            </a:endParaRPr>
          </a:p>
          <a:p>
            <a:endParaRPr lang="el-GR" sz="1100" dirty="0">
              <a:cs typeface="Times New Roman" pitchFamily="18" charset="0"/>
            </a:endParaRPr>
          </a:p>
        </p:txBody>
      </p:sp>
    </p:spTree>
  </p:cSld>
  <p:clrMapOvr>
    <a:masterClrMapping/>
  </p:clrMapOvr>
  <p:transition advClick="0" advTm="10000"/>
  <p:extLst>
    <p:ext uri="{E180D4A7-C9FB-4DFB-919C-405C955672EB}">
      <p14:showEvtLst xmlns:p14="http://schemas.microsoft.com/office/powerpoint/2010/main">
        <p14:playEvt time="665" objId="7"/>
        <p14:triggerEvt type="onClick" time="665" objId="7"/>
        <p14:stopEvt time="144965" objId="7"/>
      </p14:showEvtLst>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285728"/>
            <a:ext cx="8534400" cy="758952"/>
          </a:xfrm>
        </p:spPr>
        <p:txBody>
          <a:bodyPr>
            <a:noAutofit/>
          </a:bodyPr>
          <a:lstStyle/>
          <a:p>
            <a:r>
              <a:rPr lang="en-US" sz="2400" dirty="0"/>
              <a:t>FOLLOWING THE EXAMPLE OF EUROPEAN EDUCATIONAL INTERCULTURAL SYSTEM</a:t>
            </a:r>
            <a:endParaRPr lang="el-GR" sz="2400" dirty="0"/>
          </a:p>
        </p:txBody>
      </p:sp>
      <p:sp>
        <p:nvSpPr>
          <p:cNvPr id="3" name="2 - Θέση περιεχομένου"/>
          <p:cNvSpPr>
            <a:spLocks noGrp="1"/>
          </p:cNvSpPr>
          <p:nvPr>
            <p:ph sz="quarter" idx="1"/>
          </p:nvPr>
        </p:nvSpPr>
        <p:spPr/>
        <p:txBody>
          <a:bodyPr>
            <a:normAutofit/>
          </a:bodyPr>
          <a:lstStyle/>
          <a:p>
            <a:r>
              <a:rPr lang="en-US" sz="1200" dirty="0"/>
              <a:t>The European school curricula have emphasized the need for intercultural education in every state’s institutions so as to promote the idea of a united European place, where different languages and different populations can coexist harmoniously in a ‘mosaic’ of cultures. </a:t>
            </a:r>
          </a:p>
          <a:p>
            <a:r>
              <a:rPr lang="en-US" sz="1200" dirty="0"/>
              <a:t>Right from the very first school years, a learner of a European country can come face to face with the diverse knowledge of languages and cultures existing around, since they are taught about foreign languages and cultures in their school curriculum. There comes the realization of the importance of knowing about, communicating and living with other people from different cultures, so there arises the need for a certain amount of preparation and competence (</a:t>
            </a:r>
            <a:r>
              <a:rPr lang="en-US" sz="1200" dirty="0" err="1"/>
              <a:t>Clouet</a:t>
            </a:r>
            <a:r>
              <a:rPr lang="en-US" sz="1200" dirty="0"/>
              <a:t>, 2012).</a:t>
            </a:r>
            <a:endParaRPr lang="el-GR" sz="1200" b="1" i="1" dirty="0"/>
          </a:p>
          <a:p>
            <a:r>
              <a:rPr lang="en-US" sz="1200" dirty="0"/>
              <a:t>Another reason that prompts intercultural education around Europe is the fact that, due to immigration waves, many people have crossed borders and many children have been mixed up at schools within a European state. For example, Greece has experienced the multicultural mixing of classes due to learners' different origins. Consequently, teachers have to work out ways to face that multicultural mixing in their class efficiently and be prepared to respond to the cultural diversity by answering the challenges and opportunities they encounter in classroom (</a:t>
            </a:r>
            <a:r>
              <a:rPr lang="en-US" sz="1200" dirty="0" err="1"/>
              <a:t>Papaefthymiou-Lytra</a:t>
            </a:r>
            <a:r>
              <a:rPr lang="en-US" sz="1200" dirty="0"/>
              <a:t>, 2007). </a:t>
            </a:r>
          </a:p>
          <a:p>
            <a:r>
              <a:rPr lang="en-US" sz="1200" dirty="0"/>
              <a:t>There are examples of national curricula which have already applied that kind of intercultural education into their educational system (INTERACT Website, 2007). More specifically, Denmark, Portugal, England and Spain have introduced citizenship education as a national curriculum subject, each one of them giving a different perspective to the term intercultural. For Portuguese and Spanish, intercultural education is geared towards the integration of immigrants, while the Danish emphasize international and </a:t>
            </a:r>
            <a:r>
              <a:rPr lang="en-US" sz="1200" dirty="0" err="1"/>
              <a:t>transcultural</a:t>
            </a:r>
            <a:r>
              <a:rPr lang="en-US" sz="1200" dirty="0"/>
              <a:t> understanding in order to enable students to cope in international/transnational environments. In England, the focus lies in promoting intercultural skills and mainly multicultural education. </a:t>
            </a:r>
            <a:endParaRPr lang="el-GR" sz="1200" dirty="0"/>
          </a:p>
          <a:p>
            <a:endParaRPr lang="el-GR" sz="1200" dirty="0"/>
          </a:p>
          <a:p>
            <a:endParaRPr lang="el-GR"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THE EUROPEAN TEACHER</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n-US" dirty="0"/>
              <a:t>The term ‘European teacher’ (</a:t>
            </a:r>
            <a:r>
              <a:rPr lang="en-US" dirty="0" err="1"/>
              <a:t>Gassner</a:t>
            </a:r>
            <a:r>
              <a:rPr lang="en-US" dirty="0"/>
              <a:t> et al., 2010) has been established to define teachers in the European Union, whose task is not only to educate future citizens of their particular member country but ‘coach’ their students in becoming globalized citizens as well. The ‘European teacher’ has certain values which show that they are not just national teachers, but instead they teach beyond the national curriculum. The European teacher views the educational system of their particular country in relation to other European ones. They work with heterogeneous groups and try to promote equal opportunities for everyone. They speak more than one European language (multilingualism) with differing levels of competence and have an education that enables them to teach in any European country. The ‘European teacher’ teaches from a European perspective while they foster exchanges with colleagues and learn from different teaching traditions. </a:t>
            </a:r>
            <a:endParaRPr lang="el-GR" dirty="0"/>
          </a:p>
          <a:p>
            <a:pPr>
              <a:buNone/>
            </a:pPr>
            <a:endParaRPr lang="el-GR" dirty="0"/>
          </a:p>
          <a:p>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138</TotalTime>
  <Words>3080</Words>
  <Application>Microsoft Office PowerPoint</Application>
  <PresentationFormat>Presentación en pantalla (4:3)</PresentationFormat>
  <Paragraphs>130</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Calibri</vt:lpstr>
      <vt:lpstr>Georgia</vt:lpstr>
      <vt:lpstr>Times New Roman</vt:lpstr>
      <vt:lpstr>Wingdings</vt:lpstr>
      <vt:lpstr>Wingdings 2</vt:lpstr>
      <vt:lpstr>Δημοτικός</vt:lpstr>
      <vt:lpstr>Towards Investigating Intercultural Awareness Practices in Greek schools</vt:lpstr>
      <vt:lpstr>PURPOSE &amp; OBJECT OF RESEARCH/ORIGINAL HYPOTHESIS</vt:lpstr>
      <vt:lpstr>LITERATURE REVIEW</vt:lpstr>
      <vt:lpstr>SIGNIFICANCE OF THE RESEARCH</vt:lpstr>
      <vt:lpstr>METHODOLOGY-RESEARCH DESIGN-INSTRUMENTATION</vt:lpstr>
      <vt:lpstr>RESEARCH SAMPLE</vt:lpstr>
      <vt:lpstr>KEY INTERCULTURAL NOTIONS</vt:lpstr>
      <vt:lpstr>FOLLOWING THE EXAMPLE OF EUROPEAN EDUCATIONAL INTERCULTURAL SYSTEM</vt:lpstr>
      <vt:lpstr>THE EUROPEAN TEACHER</vt:lpstr>
      <vt:lpstr>COUNCIL OF EUROPE GOALS</vt:lpstr>
      <vt:lpstr>Expected research result</vt:lpstr>
      <vt:lpstr>REFERENCES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Ramón Ruiz</cp:lastModifiedBy>
  <cp:revision>29</cp:revision>
  <dcterms:created xsi:type="dcterms:W3CDTF">2023-04-18T12:35:14Z</dcterms:created>
  <dcterms:modified xsi:type="dcterms:W3CDTF">2025-07-07T16:11:00Z</dcterms:modified>
</cp:coreProperties>
</file>